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mp3" ContentType="audio/mpeg"/>
  <Default Extension="xlsx" ContentType="application/vnd.openxmlformats-officedocument.spreadsheetml.sheet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13" r:id="rId2"/>
    <p:sldMasterId id="2147483722" r:id="rId3"/>
  </p:sldMasterIdLst>
  <p:notesMasterIdLst>
    <p:notesMasterId r:id="rId34"/>
  </p:notesMasterIdLst>
  <p:sldIdLst>
    <p:sldId id="446" r:id="rId4"/>
    <p:sldId id="459" r:id="rId5"/>
    <p:sldId id="473" r:id="rId6"/>
    <p:sldId id="447" r:id="rId7"/>
    <p:sldId id="458" r:id="rId8"/>
    <p:sldId id="448" r:id="rId9"/>
    <p:sldId id="449" r:id="rId10"/>
    <p:sldId id="477" r:id="rId11"/>
    <p:sldId id="460" r:id="rId12"/>
    <p:sldId id="461" r:id="rId13"/>
    <p:sldId id="476" r:id="rId14"/>
    <p:sldId id="462" r:id="rId15"/>
    <p:sldId id="463" r:id="rId16"/>
    <p:sldId id="464" r:id="rId17"/>
    <p:sldId id="465" r:id="rId18"/>
    <p:sldId id="466" r:id="rId19"/>
    <p:sldId id="467" r:id="rId20"/>
    <p:sldId id="468" r:id="rId21"/>
    <p:sldId id="469" r:id="rId22"/>
    <p:sldId id="450" r:id="rId23"/>
    <p:sldId id="455" r:id="rId24"/>
    <p:sldId id="451" r:id="rId25"/>
    <p:sldId id="452" r:id="rId26"/>
    <p:sldId id="456" r:id="rId27"/>
    <p:sldId id="470" r:id="rId28"/>
    <p:sldId id="472" r:id="rId29"/>
    <p:sldId id="471" r:id="rId30"/>
    <p:sldId id="475" r:id="rId31"/>
    <p:sldId id="434" r:id="rId32"/>
    <p:sldId id="391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Page" id="{6D962EC9-2A93-48BA-8E51-CEDBA2567803}">
          <p14:sldIdLst>
            <p14:sldId id="446"/>
          </p14:sldIdLst>
        </p14:section>
        <p14:section name="Agendas" id="{54D5BE45-80F8-41EB-B951-D0C9FE75AC92}">
          <p14:sldIdLst>
            <p14:sldId id="459"/>
            <p14:sldId id="473"/>
            <p14:sldId id="447"/>
            <p14:sldId id="458"/>
            <p14:sldId id="448"/>
            <p14:sldId id="449"/>
            <p14:sldId id="477"/>
            <p14:sldId id="460"/>
            <p14:sldId id="461"/>
            <p14:sldId id="476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50"/>
            <p14:sldId id="455"/>
            <p14:sldId id="451"/>
            <p14:sldId id="452"/>
            <p14:sldId id="456"/>
            <p14:sldId id="470"/>
            <p14:sldId id="472"/>
            <p14:sldId id="471"/>
            <p14:sldId id="475"/>
          </p14:sldIdLst>
        </p14:section>
        <p14:section name="Optum Descriptions" id="{16965B4B-52C3-44E9-A736-BE18A55C0002}">
          <p14:sldIdLst>
            <p14:sldId id="434"/>
            <p14:sldId id="3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6916"/>
    <a:srgbClr val="E3680B"/>
    <a:srgbClr val="008770"/>
    <a:srgbClr val="FFFFFF"/>
    <a:srgbClr val="B55813"/>
    <a:srgbClr val="B07F00"/>
    <a:srgbClr val="006554"/>
    <a:srgbClr val="FF5E05"/>
    <a:srgbClr val="E8772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82" autoAdjust="0"/>
    <p:restoredTop sz="94632" autoAdjust="0"/>
  </p:normalViewPr>
  <p:slideViewPr>
    <p:cSldViewPr>
      <p:cViewPr>
        <p:scale>
          <a:sx n="80" d="100"/>
          <a:sy n="80" d="100"/>
        </p:scale>
        <p:origin x="152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19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132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198019801980198"/>
          <c:y val="0.0509886766449232"/>
          <c:w val="0.963696369636964"/>
          <c:h val="0.86852659148908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Factor  Group 3</c:v>
                </c:pt>
              </c:strCache>
            </c:strRef>
          </c:tx>
          <c:spPr>
            <a:ln w="304800" cap="sq">
              <a:solidFill>
                <a:schemeClr val="bg2"/>
              </a:solidFill>
              <a:round/>
              <a:tailEnd type="none"/>
            </a:ln>
          </c:spPr>
          <c:marker>
            <c:symbol val="none"/>
          </c:marker>
          <c:cat>
            <c:numRef>
              <c:f>Sheet1!$A$2:$A$11</c:f>
              <c:numCache>
                <c:formatCode>General</c:formatCode>
                <c:ptCount val="10"/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3.0</c:v>
                </c:pt>
                <c:pt idx="6">
                  <c:v>2.0</c:v>
                </c:pt>
                <c:pt idx="7">
                  <c:v>3.0</c:v>
                </c:pt>
                <c:pt idx="8">
                  <c:v>4.0</c:v>
                </c:pt>
                <c:pt idx="9">
                  <c:v>4.0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Factor / Group 2</c:v>
                </c:pt>
              </c:strCache>
            </c:strRef>
          </c:tx>
          <c:spPr>
            <a:ln w="304800" cap="sq">
              <a:solidFill>
                <a:schemeClr val="tx2"/>
              </a:solidFill>
              <a:tailEnd type="none" w="sm" len="sm"/>
            </a:ln>
          </c:spPr>
          <c:marker>
            <c:symbol val="none"/>
          </c:marker>
          <c:cat>
            <c:numRef>
              <c:f>Sheet1!$A$2:$A$11</c:f>
              <c:numCache>
                <c:formatCode>General</c:formatCode>
                <c:ptCount val="10"/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3.0</c:v>
                </c:pt>
                <c:pt idx="1">
                  <c:v>3.0</c:v>
                </c:pt>
                <c:pt idx="2">
                  <c:v>3.0</c:v>
                </c:pt>
                <c:pt idx="3">
                  <c:v>3.0</c:v>
                </c:pt>
                <c:pt idx="4">
                  <c:v>3.0</c:v>
                </c:pt>
                <c:pt idx="5">
                  <c:v>3.0</c:v>
                </c:pt>
                <c:pt idx="6">
                  <c:v>3.0</c:v>
                </c:pt>
                <c:pt idx="7">
                  <c:v>3.0</c:v>
                </c:pt>
                <c:pt idx="8">
                  <c:v>3.0</c:v>
                </c:pt>
                <c:pt idx="9">
                  <c:v>3.0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Factor / Group 1</c:v>
                </c:pt>
              </c:strCache>
            </c:strRef>
          </c:tx>
          <c:spPr>
            <a:ln w="304800" cap="sq">
              <a:solidFill>
                <a:schemeClr val="accent1"/>
              </a:solidFill>
              <a:tailEnd type="none" w="sm" len="sm"/>
            </a:ln>
          </c:spPr>
          <c:marker>
            <c:symbol val="none"/>
          </c:marker>
          <c:dPt>
            <c:idx val="6"/>
            <c:bubble3D val="0"/>
          </c:dPt>
          <c:cat>
            <c:numRef>
              <c:f>Sheet1!$A$2:$A$11</c:f>
              <c:numCache>
                <c:formatCode>General</c:formatCode>
                <c:ptCount val="10"/>
              </c:numCache>
            </c:num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5.0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3.0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2.0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50102480"/>
        <c:axId val="143491152"/>
      </c:lineChart>
      <c:catAx>
        <c:axId val="-1501024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43491152"/>
        <c:crosses val="autoZero"/>
        <c:auto val="1"/>
        <c:lblAlgn val="ctr"/>
        <c:lblOffset val="100"/>
        <c:noMultiLvlLbl val="0"/>
      </c:catAx>
      <c:valAx>
        <c:axId val="143491152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extTo"/>
        <c:crossAx val="-150102480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C2BE24-13BA-426B-95C5-E870B4477141}" type="datetimeFigureOut">
              <a:rPr lang="en-US" smtClean="0"/>
              <a:t>10/8/17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A0FF6-7BFD-45EF-8D51-283BE7A83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293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49232-DB69-4CFA-9EF2-63944A27F1B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386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Starting Down</a:t>
            </a:r>
            <a:r>
              <a:rPr lang="en-US" baseline="0" dirty="0" smtClean="0"/>
              <a:t> the Path Toward DevOps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A0FF6-7BFD-45EF-8D51-283BE7A83DB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69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4BB529-7606-2B45-BC07-C1D71DD3B174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182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</a:t>
            </a:r>
            <a:r>
              <a:rPr lang="en-US" baseline="0" dirty="0" smtClean="0"/>
              <a:t> It Possible to Screw This Up?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A0FF6-7BFD-45EF-8D51-283BE7A83D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94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 you Fix This Problem?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A0FF6-7BFD-45EF-8D51-283BE7A83DB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80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Government Can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A0FF6-7BFD-45EF-8D51-283BE7A83DB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58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 you think we found when we got there?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A0FF6-7BFD-45EF-8D51-283BE7A83DB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05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is one of our Senior</a:t>
            </a:r>
            <a:r>
              <a:rPr lang="en-US" baseline="0" dirty="0" smtClean="0"/>
              <a:t> Architects after about 3 days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A0FF6-7BFD-45EF-8D51-283BE7A83DB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548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Jenkins a Magic Bullet?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A0FF6-7BFD-45EF-8D51-283BE7A83DB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38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this really</a:t>
            </a:r>
            <a:r>
              <a:rPr lang="en-US" baseline="0" dirty="0" smtClean="0"/>
              <a:t> a Technical Problem or a Cultural Problem?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A0FF6-7BFD-45EF-8D51-283BE7A83DB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83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350 lines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A0FF6-7BFD-45EF-8D51-283BE7A83DB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866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jpeg"/><Relationship Id="rId3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7512" y="6157062"/>
            <a:ext cx="7772400" cy="348724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209" y="6447223"/>
            <a:ext cx="7772400" cy="5461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300"/>
              </a:spcAft>
              <a:buNone/>
              <a:defRPr sz="1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464427" y="6018071"/>
            <a:ext cx="8217515" cy="0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464427" y="1080412"/>
            <a:ext cx="8217515" cy="0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69" y="309867"/>
            <a:ext cx="1508125" cy="45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19275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4577924" y="112779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dirty="0" smtClean="0">
              <a:solidFill>
                <a:srgbClr val="53565A"/>
              </a:solidFill>
              <a:cs typeface="Arial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014157" y="114675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dirty="0" smtClean="0">
              <a:solidFill>
                <a:srgbClr val="53565A"/>
              </a:solidFill>
              <a:cs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349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18179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893379" y="-74623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dirty="0" smtClean="0">
              <a:solidFill>
                <a:srgbClr val="53565A"/>
              </a:solidFill>
              <a:cs typeface="Arial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349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64473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Slide |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845179" y="3815531"/>
            <a:ext cx="7772400" cy="5461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464427" y="6137339"/>
            <a:ext cx="8217515" cy="0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464427" y="881632"/>
            <a:ext cx="8217515" cy="0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05" y="256859"/>
            <a:ext cx="1508125" cy="4530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750399" y="2415961"/>
            <a:ext cx="7772400" cy="12233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0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26603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731617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7512" y="6157063"/>
            <a:ext cx="7772400" cy="348724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209" y="6447223"/>
            <a:ext cx="7772400" cy="5461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300"/>
              </a:spcAft>
              <a:buNone/>
              <a:defRPr sz="1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464429" y="6018072"/>
            <a:ext cx="8217515" cy="0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464429" y="957580"/>
            <a:ext cx="8217515" cy="0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29" y="373553"/>
            <a:ext cx="1187135" cy="35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42248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50399" y="2415962"/>
            <a:ext cx="7772400" cy="12233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0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5179" y="3815531"/>
            <a:ext cx="7772400" cy="5461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464429" y="6018072"/>
            <a:ext cx="8217515" cy="0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464429" y="1080412"/>
            <a:ext cx="8217515" cy="0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29" y="298643"/>
            <a:ext cx="1187135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5351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4577924" y="112779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dirty="0" err="1" smtClean="0">
              <a:solidFill>
                <a:srgbClr val="53565A"/>
              </a:solidFill>
              <a:cs typeface="Arial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014157" y="114675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dirty="0" err="1" smtClean="0">
              <a:solidFill>
                <a:srgbClr val="53565A"/>
              </a:solidFill>
              <a:cs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388658"/>
            <a:ext cx="8229600" cy="4349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0070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893379" y="-74623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dirty="0" err="1" smtClean="0">
              <a:solidFill>
                <a:srgbClr val="53565A"/>
              </a:solidFill>
              <a:cs typeface="Arial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388658"/>
            <a:ext cx="8229600" cy="4349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6606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| orange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750399" y="2415962"/>
            <a:ext cx="7772400" cy="12233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0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845179" y="3815531"/>
            <a:ext cx="7772400" cy="5461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464429" y="6018072"/>
            <a:ext cx="8217515" cy="0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464429" y="1080412"/>
            <a:ext cx="8217515" cy="0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29" y="298643"/>
            <a:ext cx="1187135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1491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 flipV="1">
            <a:off x="464429" y="6023132"/>
            <a:ext cx="8217515" cy="0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V="1">
            <a:off x="464429" y="1078316"/>
            <a:ext cx="8217515" cy="0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29" y="298643"/>
            <a:ext cx="1187135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5377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50399" y="2415961"/>
            <a:ext cx="7772400" cy="12233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0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5179" y="3815531"/>
            <a:ext cx="7772400" cy="5461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464510" y="6018072"/>
            <a:ext cx="8217515" cy="0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464510" y="1080413"/>
            <a:ext cx="8217515" cy="0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69" y="309867"/>
            <a:ext cx="1508125" cy="45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168709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3781255" y="6325704"/>
            <a:ext cx="4900689" cy="302593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b="0" dirty="0" smtClean="0">
                <a:solidFill>
                  <a:prstClr val="white">
                    <a:lumMod val="50000"/>
                  </a:prst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464429" y="6023132"/>
            <a:ext cx="8217515" cy="0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 flipV="1">
            <a:off x="464429" y="1078316"/>
            <a:ext cx="8217515" cy="0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29" y="298643"/>
            <a:ext cx="1187135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63611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8851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0344" y="4"/>
            <a:ext cx="8605697" cy="517059"/>
          </a:xfrm>
        </p:spPr>
        <p:txBody>
          <a:bodyPr/>
          <a:lstStyle>
            <a:lvl1pPr algn="l">
              <a:lnSpc>
                <a:spcPct val="80000"/>
              </a:lnSpc>
              <a:defRPr sz="2400" b="1" spc="-23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270344" y="997611"/>
            <a:ext cx="8605697" cy="455504"/>
          </a:xfrm>
        </p:spPr>
        <p:txBody>
          <a:bodyPr/>
          <a:lstStyle>
            <a:lvl1pPr marL="0" indent="0">
              <a:buNone/>
              <a:defRPr sz="1800" spc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259624" y="1728791"/>
            <a:ext cx="8616416" cy="2716636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76202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363C1E-D058-4E54-81DB-B2D291363E00}" type="datetimeFigureOut">
              <a:rPr lang="en-US" smtClean="0">
                <a:solidFill>
                  <a:srgbClr val="63666A"/>
                </a:solidFill>
              </a:rPr>
              <a:pPr/>
              <a:t>10/8/17</a:t>
            </a:fld>
            <a:endParaRPr lang="en-US" dirty="0">
              <a:solidFill>
                <a:srgbClr val="63666A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63666A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18BFE39-7736-47C2-B315-B7ABDED6874B}" type="slidenum">
              <a:rPr lang="en-US" smtClean="0">
                <a:solidFill>
                  <a:srgbClr val="63666A"/>
                </a:solidFill>
              </a:rPr>
              <a:pPr/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42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363C1E-D058-4E54-81DB-B2D291363E00}" type="datetimeFigureOut">
              <a:rPr lang="en-US" smtClean="0">
                <a:solidFill>
                  <a:srgbClr val="63666A"/>
                </a:solidFill>
              </a:rPr>
              <a:pPr/>
              <a:t>10/8/17</a:t>
            </a:fld>
            <a:endParaRPr lang="en-US" dirty="0">
              <a:solidFill>
                <a:srgbClr val="63666A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63666A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18BFE39-7736-47C2-B315-B7ABDED6874B}" type="slidenum">
              <a:rPr lang="en-US" smtClean="0">
                <a:solidFill>
                  <a:srgbClr val="63666A"/>
                </a:solidFill>
              </a:rPr>
              <a:pPr/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66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363C1E-D058-4E54-81DB-B2D291363E00}" type="datetimeFigureOut">
              <a:rPr lang="en-US" smtClean="0">
                <a:solidFill>
                  <a:srgbClr val="63666A"/>
                </a:solidFill>
              </a:rPr>
              <a:pPr/>
              <a:t>10/8/17</a:t>
            </a:fld>
            <a:endParaRPr lang="en-US" dirty="0">
              <a:solidFill>
                <a:srgbClr val="63666A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63666A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18BFE39-7736-47C2-B315-B7ABDED6874B}" type="slidenum">
              <a:rPr lang="en-US" smtClean="0">
                <a:solidFill>
                  <a:srgbClr val="63666A"/>
                </a:solidFill>
              </a:rPr>
              <a:pPr/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3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363C1E-D058-4E54-81DB-B2D291363E00}" type="datetimeFigureOut">
              <a:rPr lang="en-US" smtClean="0">
                <a:solidFill>
                  <a:srgbClr val="63666A"/>
                </a:solidFill>
              </a:rPr>
              <a:pPr/>
              <a:t>10/8/17</a:t>
            </a:fld>
            <a:endParaRPr lang="en-US" dirty="0">
              <a:solidFill>
                <a:srgbClr val="63666A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63666A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18BFE39-7736-47C2-B315-B7ABDED6874B}" type="slidenum">
              <a:rPr lang="en-US" smtClean="0">
                <a:solidFill>
                  <a:srgbClr val="63666A"/>
                </a:solidFill>
              </a:rPr>
              <a:pPr/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35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363C1E-D058-4E54-81DB-B2D291363E00}" type="datetimeFigureOut">
              <a:rPr lang="en-US" smtClean="0">
                <a:solidFill>
                  <a:srgbClr val="63666A"/>
                </a:solidFill>
              </a:rPr>
              <a:pPr/>
              <a:t>10/8/17</a:t>
            </a:fld>
            <a:endParaRPr lang="en-US" dirty="0">
              <a:solidFill>
                <a:srgbClr val="63666A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63666A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18BFE39-7736-47C2-B315-B7ABDED6874B}" type="slidenum">
              <a:rPr lang="en-US" smtClean="0">
                <a:solidFill>
                  <a:srgbClr val="63666A"/>
                </a:solidFill>
              </a:rPr>
              <a:pPr/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21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363C1E-D058-4E54-81DB-B2D291363E00}" type="datetimeFigureOut">
              <a:rPr lang="en-US" smtClean="0">
                <a:solidFill>
                  <a:srgbClr val="63666A"/>
                </a:solidFill>
              </a:rPr>
              <a:pPr/>
              <a:t>10/8/17</a:t>
            </a:fld>
            <a:endParaRPr lang="en-US" dirty="0">
              <a:solidFill>
                <a:srgbClr val="63666A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63666A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18BFE39-7736-47C2-B315-B7ABDED6874B}" type="slidenum">
              <a:rPr lang="en-US" smtClean="0">
                <a:solidFill>
                  <a:srgbClr val="63666A"/>
                </a:solidFill>
              </a:rPr>
              <a:pPr/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94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7952111" y="6442475"/>
            <a:ext cx="457200" cy="209550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EE22CD0-11F5-4647-B802-77FC0A9339C4}" type="slidenum">
              <a:rPr lang="en-US" sz="1050" smtClean="0">
                <a:solidFill>
                  <a:srgbClr val="63666A"/>
                </a:solidFill>
              </a:rPr>
              <a:pPr/>
              <a:t>‹#›</a:t>
            </a:fld>
            <a:endParaRPr lang="en-US" sz="1000" dirty="0">
              <a:solidFill>
                <a:srgbClr val="63666A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37" y="6173847"/>
            <a:ext cx="1187135" cy="356616"/>
          </a:xfrm>
          <a:prstGeom prst="rect">
            <a:avLst/>
          </a:prstGeom>
        </p:spPr>
      </p:pic>
      <p:pic>
        <p:nvPicPr>
          <p:cNvPr id="7" name="Picture 12" descr="Optum_ColorBand-02"/>
          <p:cNvPicPr preferRelativeResize="0">
            <a:picLocks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539" y="6369396"/>
            <a:ext cx="6766560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029643" y="6458377"/>
            <a:ext cx="5131910" cy="209550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0" dirty="0" smtClean="0">
                <a:solidFill>
                  <a:srgbClr val="53565A"/>
                </a:solidFill>
              </a:rPr>
              <a:t>Confidential property of Optum. Do not distribute or reproduce without express permission from Optum.</a:t>
            </a:r>
            <a:endParaRPr lang="en-US" sz="900" dirty="0">
              <a:solidFill>
                <a:srgbClr val="53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024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4577924" y="112779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dirty="0" err="1">
              <a:solidFill>
                <a:srgbClr val="53565A"/>
              </a:solidFill>
              <a:cs typeface="Arial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014157" y="114675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dirty="0" err="1">
              <a:solidFill>
                <a:srgbClr val="53565A"/>
              </a:solidFill>
              <a:cs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349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2797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363C1E-D058-4E54-81DB-B2D291363E00}" type="datetimeFigureOut">
              <a:rPr lang="en-US" smtClean="0">
                <a:solidFill>
                  <a:srgbClr val="63666A"/>
                </a:solidFill>
              </a:rPr>
              <a:pPr/>
              <a:t>10/8/17</a:t>
            </a:fld>
            <a:endParaRPr lang="en-US" dirty="0">
              <a:solidFill>
                <a:srgbClr val="63666A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63666A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18BFE39-7736-47C2-B315-B7ABDED6874B}" type="slidenum">
              <a:rPr lang="en-US" smtClean="0">
                <a:solidFill>
                  <a:srgbClr val="63666A"/>
                </a:solidFill>
              </a:rPr>
              <a:pPr/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363C1E-D058-4E54-81DB-B2D291363E00}" type="datetimeFigureOut">
              <a:rPr lang="en-US" smtClean="0">
                <a:solidFill>
                  <a:srgbClr val="63666A"/>
                </a:solidFill>
              </a:rPr>
              <a:pPr/>
              <a:t>10/8/17</a:t>
            </a:fld>
            <a:endParaRPr lang="en-US" dirty="0">
              <a:solidFill>
                <a:srgbClr val="63666A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63666A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18BFE39-7736-47C2-B315-B7ABDED6874B}" type="slidenum">
              <a:rPr lang="en-US" smtClean="0">
                <a:solidFill>
                  <a:srgbClr val="63666A"/>
                </a:solidFill>
              </a:rPr>
              <a:pPr/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29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363C1E-D058-4E54-81DB-B2D291363E00}" type="datetimeFigureOut">
              <a:rPr lang="en-US" smtClean="0">
                <a:solidFill>
                  <a:srgbClr val="63666A"/>
                </a:solidFill>
              </a:rPr>
              <a:pPr/>
              <a:t>10/8/17</a:t>
            </a:fld>
            <a:endParaRPr lang="en-US" dirty="0">
              <a:solidFill>
                <a:srgbClr val="63666A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63666A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18BFE39-7736-47C2-B315-B7ABDED6874B}" type="slidenum">
              <a:rPr lang="en-US" smtClean="0">
                <a:solidFill>
                  <a:srgbClr val="63666A"/>
                </a:solidFill>
              </a:rPr>
              <a:pPr/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46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363C1E-D058-4E54-81DB-B2D291363E00}" type="datetimeFigureOut">
              <a:rPr lang="en-US" smtClean="0">
                <a:solidFill>
                  <a:srgbClr val="63666A"/>
                </a:solidFill>
              </a:rPr>
              <a:pPr/>
              <a:t>10/8/17</a:t>
            </a:fld>
            <a:endParaRPr lang="en-US" dirty="0">
              <a:solidFill>
                <a:srgbClr val="63666A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63666A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18BFE39-7736-47C2-B315-B7ABDED6874B}" type="slidenum">
              <a:rPr lang="en-US" smtClean="0">
                <a:solidFill>
                  <a:srgbClr val="63666A"/>
                </a:solidFill>
              </a:rPr>
              <a:pPr/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93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893379" y="-74623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dirty="0" err="1">
              <a:solidFill>
                <a:srgbClr val="53565A"/>
              </a:solidFill>
              <a:cs typeface="Arial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349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13042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 Slide | orange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750399" y="2415961"/>
            <a:ext cx="7772400" cy="12233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0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845179" y="3815531"/>
            <a:ext cx="7772400" cy="5461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464427" y="6018071"/>
            <a:ext cx="8217515" cy="0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464427" y="1080412"/>
            <a:ext cx="8217515" cy="0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69" y="309867"/>
            <a:ext cx="1508125" cy="45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73186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Slide | orange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750399" y="2415961"/>
            <a:ext cx="7772400" cy="12233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0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845179" y="3815531"/>
            <a:ext cx="7772400" cy="5461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464427" y="6018071"/>
            <a:ext cx="8217515" cy="0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464427" y="1080412"/>
            <a:ext cx="8217515" cy="0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69" y="309867"/>
            <a:ext cx="1508125" cy="45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0382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|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750398" y="2415961"/>
            <a:ext cx="7841151" cy="12233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845179" y="3815531"/>
            <a:ext cx="7772400" cy="5461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464427" y="6018071"/>
            <a:ext cx="8217515" cy="0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464427" y="1080412"/>
            <a:ext cx="8217515" cy="0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69" y="309867"/>
            <a:ext cx="1508125" cy="45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7463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 flipV="1">
            <a:off x="464427" y="6023132"/>
            <a:ext cx="8217515" cy="0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V="1">
            <a:off x="464427" y="1078315"/>
            <a:ext cx="8217515" cy="0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69" y="309867"/>
            <a:ext cx="1508125" cy="45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7838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4243311" y="6555406"/>
            <a:ext cx="4900689" cy="302593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dirty="0" smtClean="0">
                <a:solidFill>
                  <a:prstClr val="white">
                    <a:lumMod val="50000"/>
                  </a:prst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464427" y="6023132"/>
            <a:ext cx="8217515" cy="0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 flipV="1">
            <a:off x="464427" y="1078315"/>
            <a:ext cx="8217515" cy="0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69" y="309867"/>
            <a:ext cx="1508125" cy="45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0261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theme" Target="../theme/theme2.xml"/><Relationship Id="rId11" Type="http://schemas.openxmlformats.org/officeDocument/2006/relationships/image" Target="../media/image4.jpeg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525884"/>
            <a:ext cx="8229600" cy="38216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>
          <a:xfrm>
            <a:off x="8229600" y="6508153"/>
            <a:ext cx="457200" cy="20955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EE22CD0-11F5-4647-B802-77FC0A9339C4}" type="slidenum">
              <a:rPr lang="en-US" smtClean="0">
                <a:solidFill>
                  <a:srgbClr val="53565A"/>
                </a:solidFill>
              </a:rPr>
              <a:pPr/>
              <a:t>‹#›</a:t>
            </a:fld>
            <a:endParaRPr lang="en-US" sz="900" dirty="0">
              <a:solidFill>
                <a:srgbClr val="53565A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43" y="6173847"/>
            <a:ext cx="1187135" cy="356616"/>
          </a:xfrm>
          <a:prstGeom prst="rect">
            <a:avLst/>
          </a:prstGeom>
        </p:spPr>
      </p:pic>
      <p:cxnSp>
        <p:nvCxnSpPr>
          <p:cNvPr id="4" name="Straight Connector 3"/>
          <p:cNvCxnSpPr/>
          <p:nvPr userDrawn="1"/>
        </p:nvCxnSpPr>
        <p:spPr>
          <a:xfrm flipV="1">
            <a:off x="464427" y="6018071"/>
            <a:ext cx="8217515" cy="0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464427" y="1089890"/>
            <a:ext cx="8254060" cy="0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3497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323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736" r:id="rId10"/>
    <p:sldLayoutId id="2147483737" r:id="rId11"/>
    <p:sldLayoutId id="2147483739" r:id="rId12"/>
    <p:sldLayoutId id="2147483741" r:id="rId1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71450" indent="-171450" algn="l" defTabSz="914400" rtl="0" eaLnBrk="1" latinLnBrk="0" hangingPunct="1">
        <a:lnSpc>
          <a:spcPct val="95000"/>
        </a:lnSpc>
        <a:spcBef>
          <a:spcPts val="600"/>
        </a:spcBef>
        <a:spcAft>
          <a:spcPts val="300"/>
        </a:spcAft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00050" indent="-171450" algn="l" defTabSz="914400" rtl="0" eaLnBrk="1" latinLnBrk="0" hangingPunct="1">
        <a:lnSpc>
          <a:spcPct val="95000"/>
        </a:lnSpc>
        <a:spcBef>
          <a:spcPts val="300"/>
        </a:spcBef>
        <a:spcAft>
          <a:spcPts val="300"/>
        </a:spcAft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571500" indent="-114300" algn="l" defTabSz="914400" rtl="0" eaLnBrk="1" latinLnBrk="0" hangingPunct="1">
        <a:lnSpc>
          <a:spcPct val="95000"/>
        </a:lnSpc>
        <a:spcBef>
          <a:spcPts val="300"/>
        </a:spcBef>
        <a:spcAft>
          <a:spcPts val="300"/>
        </a:spcAft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857250" indent="-171450" algn="l" defTabSz="914400" rtl="0" eaLnBrk="1" latinLnBrk="0" hangingPunct="1">
        <a:lnSpc>
          <a:spcPct val="95000"/>
        </a:lnSpc>
        <a:spcBef>
          <a:spcPts val="300"/>
        </a:spcBef>
        <a:spcAft>
          <a:spcPts val="300"/>
        </a:spcAft>
        <a:buFont typeface="Arial" pitchFamily="34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028700" indent="-114300" algn="l" defTabSz="914400" rtl="0" eaLnBrk="1" latinLnBrk="0" hangingPunct="1">
        <a:lnSpc>
          <a:spcPct val="95000"/>
        </a:lnSpc>
        <a:spcBef>
          <a:spcPts val="300"/>
        </a:spcBef>
        <a:spcAft>
          <a:spcPts val="300"/>
        </a:spcAft>
        <a:buClr>
          <a:schemeClr val="accent1"/>
        </a:buClr>
        <a:buFont typeface="Arial" pitchFamily="34" charset="0"/>
        <a:buChar char="•"/>
        <a:tabLst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525884"/>
            <a:ext cx="8229600" cy="38216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>
          <a:xfrm>
            <a:off x="8229600" y="6508154"/>
            <a:ext cx="457200" cy="209551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EE22CD0-11F5-4647-B802-77FC0A9339C4}" type="slidenum">
              <a:rPr lang="en-US" smtClean="0">
                <a:solidFill>
                  <a:srgbClr val="53565A"/>
                </a:solidFill>
              </a:rPr>
              <a:pPr/>
              <a:t>‹#›</a:t>
            </a:fld>
            <a:endParaRPr lang="en-US" sz="900" dirty="0">
              <a:solidFill>
                <a:srgbClr val="53565A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464429" y="6154552"/>
            <a:ext cx="8217515" cy="0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64429" y="984876"/>
            <a:ext cx="8217515" cy="0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457200" y="388658"/>
            <a:ext cx="8229600" cy="43497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297257"/>
            <a:ext cx="1187135" cy="35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029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40" r:id="rId9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71450" indent="-171450" algn="l" defTabSz="914400" rtl="0" eaLnBrk="1" latinLnBrk="0" hangingPunct="1">
        <a:lnSpc>
          <a:spcPct val="95000"/>
        </a:lnSpc>
        <a:spcBef>
          <a:spcPts val="600"/>
        </a:spcBef>
        <a:spcAft>
          <a:spcPts val="300"/>
        </a:spcAft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00050" indent="-171450" algn="l" defTabSz="914400" rtl="0" eaLnBrk="1" latinLnBrk="0" hangingPunct="1">
        <a:lnSpc>
          <a:spcPct val="95000"/>
        </a:lnSpc>
        <a:spcBef>
          <a:spcPts val="300"/>
        </a:spcBef>
        <a:spcAft>
          <a:spcPts val="300"/>
        </a:spcAft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571500" indent="-114300" algn="l" defTabSz="914400" rtl="0" eaLnBrk="1" latinLnBrk="0" hangingPunct="1">
        <a:lnSpc>
          <a:spcPct val="95000"/>
        </a:lnSpc>
        <a:spcBef>
          <a:spcPts val="300"/>
        </a:spcBef>
        <a:spcAft>
          <a:spcPts val="300"/>
        </a:spcAft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857250" indent="-171450" algn="l" defTabSz="914400" rtl="0" eaLnBrk="1" latinLnBrk="0" hangingPunct="1">
        <a:lnSpc>
          <a:spcPct val="95000"/>
        </a:lnSpc>
        <a:spcBef>
          <a:spcPts val="300"/>
        </a:spcBef>
        <a:spcAft>
          <a:spcPts val="300"/>
        </a:spcAft>
        <a:buFont typeface="Arial" pitchFamily="34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028700" indent="-114300" algn="l" defTabSz="914400" rtl="0" eaLnBrk="1" latinLnBrk="0" hangingPunct="1">
        <a:lnSpc>
          <a:spcPct val="95000"/>
        </a:lnSpc>
        <a:spcBef>
          <a:spcPts val="300"/>
        </a:spcBef>
        <a:spcAft>
          <a:spcPts val="300"/>
        </a:spcAft>
        <a:buClr>
          <a:schemeClr val="accent1"/>
        </a:buClr>
        <a:buFont typeface="Arial" pitchFamily="34" charset="0"/>
        <a:buChar char="•"/>
        <a:tabLst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2" userDrawn="1">
          <p15:clr>
            <a:srgbClr val="F26B43"/>
          </p15:clr>
        </p15:guide>
        <p15:guide id="2" pos="288" userDrawn="1">
          <p15:clr>
            <a:srgbClr val="5ACBF0"/>
          </p15:clr>
        </p15:guide>
        <p15:guide id="3" pos="864" userDrawn="1">
          <p15:clr>
            <a:srgbClr val="5ACBF0"/>
          </p15:clr>
        </p15:guide>
        <p15:guide id="4" pos="1440" userDrawn="1">
          <p15:clr>
            <a:srgbClr val="5ACBF0"/>
          </p15:clr>
        </p15:guide>
        <p15:guide id="5" pos="2016" userDrawn="1">
          <p15:clr>
            <a:srgbClr val="5ACBF0"/>
          </p15:clr>
        </p15:guide>
        <p15:guide id="6" pos="2592" userDrawn="1">
          <p15:clr>
            <a:srgbClr val="5ACBF0"/>
          </p15:clr>
        </p15:guide>
        <p15:guide id="7" pos="3168" userDrawn="1">
          <p15:clr>
            <a:srgbClr val="5ACBF0"/>
          </p15:clr>
        </p15:guide>
        <p15:guide id="8" pos="3744" userDrawn="1">
          <p15:clr>
            <a:srgbClr val="5ACBF0"/>
          </p15:clr>
        </p15:guide>
        <p15:guide id="9" pos="4320" userDrawn="1">
          <p15:clr>
            <a:srgbClr val="5ACBF0"/>
          </p15:clr>
        </p15:guide>
        <p15:guide id="10" pos="4896" userDrawn="1">
          <p15:clr>
            <a:srgbClr val="5ACBF0"/>
          </p15:clr>
        </p15:guide>
        <p15:guide id="11" pos="5472" userDrawn="1">
          <p15:clr>
            <a:srgbClr val="5ACBF0"/>
          </p15:clr>
        </p15:guide>
        <p15:guide id="12" pos="5688" userDrawn="1">
          <p15:clr>
            <a:srgbClr val="F26B43"/>
          </p15:clr>
        </p15:guide>
        <p15:guide id="13" orient="horz" pos="180" userDrawn="1">
          <p15:clr>
            <a:srgbClr val="F26B43"/>
          </p15:clr>
        </p15:guide>
        <p15:guide id="14" orient="horz" pos="3060" userDrawn="1">
          <p15:clr>
            <a:srgbClr val="F26B43"/>
          </p15:clr>
        </p15:guide>
        <p15:guide id="15" orient="horz" pos="2772" userDrawn="1">
          <p15:clr>
            <a:srgbClr val="5ACBF0"/>
          </p15:clr>
        </p15:guide>
        <p15:guide id="16" orient="horz" pos="2196" userDrawn="1">
          <p15:clr>
            <a:srgbClr val="5ACBF0"/>
          </p15:clr>
        </p15:guide>
        <p15:guide id="17" orient="horz" pos="1620" userDrawn="1">
          <p15:clr>
            <a:srgbClr val="5ACBF0"/>
          </p15:clr>
        </p15:guide>
        <p15:guide id="18" orient="horz" pos="1044" userDrawn="1">
          <p15:clr>
            <a:srgbClr val="5ACBF0"/>
          </p15:clr>
        </p15:guide>
        <p15:guide id="19" orient="horz" pos="468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7821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14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15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5.mp3"/><Relationship Id="rId4" Type="http://schemas.openxmlformats.org/officeDocument/2006/relationships/audio" Target="../media/media5.mp3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5.xml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19.png"/><Relationship Id="rId1" Type="http://schemas.microsoft.com/office/2007/relationships/media" Target="../media/media6.mp4"/><Relationship Id="rId2" Type="http://schemas.openxmlformats.org/officeDocument/2006/relationships/video" Target="../media/media6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1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starrman777" TargetMode="External"/><Relationship Id="rId4" Type="http://schemas.openxmlformats.org/officeDocument/2006/relationships/hyperlink" Target="https://www.linkedin.com/in/starrman/" TargetMode="External"/><Relationship Id="rId5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automateagility.com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chart" Target="../charts/char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jenkins.io/solutions/pipeline/" TargetMode="External"/><Relationship Id="rId4" Type="http://schemas.openxmlformats.org/officeDocument/2006/relationships/hyperlink" Target="https://jenkins.io/doc/pipeline/examples/" TargetMode="External"/><Relationship Id="rId5" Type="http://schemas.openxmlformats.org/officeDocument/2006/relationships/hyperlink" Target="http://automateagility.com/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jenkins.io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1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066800"/>
            <a:ext cx="9144000" cy="5767567"/>
          </a:xfrm>
          <a:prstGeom prst="rect">
            <a:avLst/>
          </a:prstGeom>
          <a:solidFill>
            <a:srgbClr val="EFE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34290" rtlCol="0" anchor="ctr"/>
          <a:lstStyle/>
          <a:p>
            <a:pPr algn="ctr"/>
            <a:endParaRPr lang="en-US" sz="1200" dirty="0"/>
          </a:p>
        </p:txBody>
      </p:sp>
      <p:pic>
        <p:nvPicPr>
          <p:cNvPr id="10" name="Picture 9" descr="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70" y="5271918"/>
            <a:ext cx="1245618" cy="3767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48219" y="-2020596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350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2179118" y="1347966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350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 Placeholder 4"/>
          <p:cNvSpPr txBox="1">
            <a:spLocks/>
          </p:cNvSpPr>
          <p:nvPr/>
        </p:nvSpPr>
        <p:spPr>
          <a:xfrm>
            <a:off x="648704" y="3765204"/>
            <a:ext cx="3498564" cy="1345996"/>
          </a:xfrm>
          <a:prstGeom prst="rect">
            <a:avLst/>
          </a:prstGeom>
          <a:noFill/>
        </p:spPr>
        <p:txBody>
          <a:bodyPr vert="horz" lIns="0" tIns="80683" rIns="0" bIns="80683" rtlCol="0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8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98463" indent="-17145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651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5663" indent="-17145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39825" indent="-227013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spcAft>
                <a:spcPts val="450"/>
              </a:spcAft>
              <a:defRPr/>
            </a:pPr>
            <a:r>
              <a:rPr lang="en-US" sz="1800" i="1" dirty="0">
                <a:solidFill>
                  <a:srgbClr val="888B8D"/>
                </a:solidFill>
              </a:rPr>
              <a:t>Eric Starr</a:t>
            </a:r>
          </a:p>
          <a:p>
            <a:pPr defTabSz="685800">
              <a:spcAft>
                <a:spcPts val="450"/>
              </a:spcAft>
              <a:defRPr/>
            </a:pPr>
            <a:r>
              <a:rPr lang="en-US" sz="1800" i="1" dirty="0">
                <a:solidFill>
                  <a:srgbClr val="888B8D"/>
                </a:solidFill>
              </a:rPr>
              <a:t>DevOps Engineering </a:t>
            </a:r>
            <a:r>
              <a:rPr lang="en-US" sz="1800" i="1" dirty="0" smtClean="0">
                <a:solidFill>
                  <a:srgbClr val="888B8D"/>
                </a:solidFill>
              </a:rPr>
              <a:t>Tech </a:t>
            </a:r>
            <a:r>
              <a:rPr lang="en-US" sz="1800" i="1" dirty="0">
                <a:solidFill>
                  <a:srgbClr val="888B8D"/>
                </a:solidFill>
              </a:rPr>
              <a:t>Leader</a:t>
            </a:r>
          </a:p>
          <a:p>
            <a:pPr defTabSz="685800">
              <a:spcAft>
                <a:spcPts val="450"/>
              </a:spcAft>
              <a:defRPr/>
            </a:pPr>
            <a:r>
              <a:rPr lang="en-US" sz="1800" i="1" dirty="0" err="1">
                <a:solidFill>
                  <a:srgbClr val="888B8D"/>
                </a:solidFill>
              </a:rPr>
              <a:t>Eric.Starr@Optum.com</a:t>
            </a:r>
            <a:endParaRPr lang="en-US" sz="1800" i="1" dirty="0">
              <a:solidFill>
                <a:srgbClr val="888B8D"/>
              </a:solidFill>
            </a:endParaRPr>
          </a:p>
        </p:txBody>
      </p:sp>
      <p:sp>
        <p:nvSpPr>
          <p:cNvPr id="14" name="Title 3"/>
          <p:cNvSpPr txBox="1">
            <a:spLocks/>
          </p:cNvSpPr>
          <p:nvPr/>
        </p:nvSpPr>
        <p:spPr>
          <a:xfrm>
            <a:off x="609600" y="2066583"/>
            <a:ext cx="4123322" cy="54138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marL="0" algn="l" defTabSz="6857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74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defTabSz="514316">
              <a:defRPr/>
            </a:pPr>
            <a:r>
              <a:rPr lang="en-US" sz="3600" spc="-56" dirty="0">
                <a:solidFill>
                  <a:srgbClr val="55565A"/>
                </a:solidFill>
              </a:rPr>
              <a:t>Jenkins Pipeline as Code at 30,000 </a:t>
            </a:r>
            <a:r>
              <a:rPr lang="en-US" sz="3600" spc="-56" dirty="0" smtClean="0">
                <a:solidFill>
                  <a:srgbClr val="55565A"/>
                </a:solidFill>
              </a:rPr>
              <a:t>Feet</a:t>
            </a:r>
            <a:endParaRPr lang="en-US" sz="3600" spc="-56" dirty="0">
              <a:solidFill>
                <a:srgbClr val="55565A"/>
              </a:solidFill>
              <a:latin typeface="Arial"/>
            </a:endParaRPr>
          </a:p>
          <a:p>
            <a:pPr defTabSz="514316">
              <a:defRPr/>
            </a:pPr>
            <a:r>
              <a:rPr lang="en-US" sz="2100" i="1" dirty="0" smtClean="0">
                <a:solidFill>
                  <a:srgbClr val="55565A"/>
                </a:solidFill>
                <a:latin typeface="Arial"/>
              </a:rPr>
              <a:t>(non-technical)</a:t>
            </a:r>
            <a:endParaRPr lang="en-US" sz="2100" i="1" spc="-56" dirty="0">
              <a:solidFill>
                <a:srgbClr val="55565A"/>
              </a:solidFill>
              <a:latin typeface="Arial"/>
            </a:endParaRPr>
          </a:p>
        </p:txBody>
      </p:sp>
      <p:pic>
        <p:nvPicPr>
          <p:cNvPr id="1030" name="Picture 6" descr="Pictur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1" r="40163"/>
          <a:stretch/>
        </p:blipFill>
        <p:spPr bwMode="auto">
          <a:xfrm>
            <a:off x="4895428" y="1066800"/>
            <a:ext cx="4238716" cy="576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7" y="343416"/>
            <a:ext cx="1660824" cy="50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162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/>
              <a:t>HealthCare.gov</a:t>
            </a:r>
            <a:r>
              <a:rPr lang="en-US" sz="3200" dirty="0"/>
              <a:t> – </a:t>
            </a:r>
            <a:r>
              <a:rPr lang="en-US" sz="3200" dirty="0" smtClean="0"/>
              <a:t>October 01, </a:t>
            </a:r>
            <a:r>
              <a:rPr lang="en-US" sz="3200" dirty="0"/>
              <a:t>2013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00926" y="316029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healthcareg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4400" y="1591694"/>
            <a:ext cx="7315200" cy="320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861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Can You Throw Money at the Problem?</a:t>
            </a:r>
            <a:endParaRPr lang="en-US" sz="3200" dirty="0"/>
          </a:p>
        </p:txBody>
      </p:sp>
      <p:pic>
        <p:nvPicPr>
          <p:cNvPr id="4" name="baby_throwing_mone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7969" y="1066800"/>
            <a:ext cx="6548063" cy="48768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238500" y="6264692"/>
            <a:ext cx="2667000" cy="43497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3200" smtClean="0"/>
              <a:t>Nov 06, 2013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186865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868363"/>
          </a:xfrm>
        </p:spPr>
        <p:txBody>
          <a:bodyPr>
            <a:noAutofit/>
          </a:bodyPr>
          <a:lstStyle/>
          <a:p>
            <a:r>
              <a:rPr lang="en-US" sz="3200" dirty="0"/>
              <a:t>Day 0 - Coming to Save America’s Healthcare</a:t>
            </a:r>
          </a:p>
        </p:txBody>
      </p:sp>
      <p:pic>
        <p:nvPicPr>
          <p:cNvPr id="3" name="giph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19200" y="1143001"/>
            <a:ext cx="6858000" cy="4886348"/>
          </a:xfrm>
          <a:prstGeom prst="rect">
            <a:avLst/>
          </a:prstGeom>
        </p:spPr>
      </p:pic>
      <p:pic>
        <p:nvPicPr>
          <p:cNvPr id="4" name="RockyBalboa-ThemeSong">
            <a:hlinkClick r:id="" action="ppaction://media"/>
            <a:hlinkHover r:id="" action="ppaction://ole?verb=0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89817" y="1143001"/>
            <a:ext cx="829383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020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1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6812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58200" cy="434975"/>
          </a:xfrm>
        </p:spPr>
        <p:txBody>
          <a:bodyPr>
            <a:noAutofit/>
          </a:bodyPr>
          <a:lstStyle/>
          <a:p>
            <a:r>
              <a:rPr lang="en-US" sz="3200" dirty="0"/>
              <a:t>Day 1 &amp; 2 We Couldn’t believe What We Saw</a:t>
            </a:r>
          </a:p>
        </p:txBody>
      </p:sp>
      <p:pic>
        <p:nvPicPr>
          <p:cNvPr id="3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413" y="1676400"/>
            <a:ext cx="4413175" cy="391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3318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Day 3 </a:t>
            </a:r>
            <a:r>
              <a:rPr lang="en-US" sz="3200" dirty="0">
                <a:sym typeface="Wingdings"/>
              </a:rPr>
              <a:t>and Beyond Our Frustrations Grew</a:t>
            </a:r>
            <a:endParaRPr lang="en-US" sz="3200" dirty="0"/>
          </a:p>
        </p:txBody>
      </p:sp>
      <p:pic>
        <p:nvPicPr>
          <p:cNvPr id="3" name="smashingCompu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4056" y="1219200"/>
            <a:ext cx="77358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403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Finally – Victory – Nov 30, 2013</a:t>
            </a:r>
            <a:endParaRPr lang="en-US" sz="3200" dirty="0"/>
          </a:p>
        </p:txBody>
      </p:sp>
      <p:pic>
        <p:nvPicPr>
          <p:cNvPr id="3" name="healthcaregov-fix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6006" y="1417763"/>
            <a:ext cx="70119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751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/>
              <a:t>HealthCare.gov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524257" y="3244334"/>
            <a:ext cx="809548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sz="6000" dirty="0"/>
              <a:t>What did they do right?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2885524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/>
              <a:t>HealthCare.gov</a:t>
            </a:r>
            <a:r>
              <a:rPr lang="en-US" sz="3200" dirty="0"/>
              <a:t> – What did they do right?</a:t>
            </a:r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58" y="1690688"/>
            <a:ext cx="6847885" cy="416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366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/>
              <a:t>HealthCare.gov</a:t>
            </a:r>
            <a:r>
              <a:rPr lang="en-US" sz="3200" dirty="0"/>
              <a:t> – What </a:t>
            </a:r>
            <a:r>
              <a:rPr lang="en-US" sz="3200" dirty="0" smtClean="0"/>
              <a:t>Did They </a:t>
            </a:r>
            <a:r>
              <a:rPr lang="en-US" sz="3200" dirty="0"/>
              <a:t>do W</a:t>
            </a:r>
            <a:r>
              <a:rPr lang="en-US" sz="3200" dirty="0" smtClean="0"/>
              <a:t>rong?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2667000" y="1295400"/>
            <a:ext cx="38100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6000" dirty="0" smtClean="0">
                <a:latin typeface="Arial" pitchFamily="34" charset="0"/>
                <a:cs typeface="Arial" pitchFamily="34" charset="0"/>
              </a:rPr>
              <a:t>Story Time</a:t>
            </a:r>
            <a:endParaRPr lang="en-US" sz="60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57400" y="5257800"/>
            <a:ext cx="5334000" cy="762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“They Get in the Way”</a:t>
            </a:r>
            <a:endParaRPr lang="en-US" sz="40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529" y="2209800"/>
            <a:ext cx="4566942" cy="277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695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The Real Presentation Begins Here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066800"/>
            <a:ext cx="82296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Jenkins </a:t>
            </a:r>
            <a:r>
              <a:rPr lang="en-US" sz="2800" dirty="0"/>
              <a:t>will only do what you tell it to </a:t>
            </a:r>
            <a:r>
              <a:rPr lang="en-US" sz="2800" dirty="0" smtClean="0"/>
              <a:t>do.</a:t>
            </a:r>
            <a:br>
              <a:rPr lang="en-US" sz="2800" dirty="0" smtClean="0"/>
            </a:b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When you </a:t>
            </a:r>
            <a:r>
              <a:rPr lang="en-US" sz="2800" dirty="0"/>
              <a:t>have poor quality standards </a:t>
            </a:r>
            <a:r>
              <a:rPr lang="en-US" sz="2800" dirty="0" smtClean="0"/>
              <a:t>you have disastrous, very public, lifelong embarrassing failures.</a:t>
            </a:r>
            <a:br>
              <a:rPr lang="en-US" sz="2800" dirty="0" smtClean="0"/>
            </a:b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Automating a </a:t>
            </a:r>
            <a:r>
              <a:rPr lang="en-US" sz="2800" dirty="0"/>
              <a:t>bad process </a:t>
            </a:r>
            <a:r>
              <a:rPr lang="en-US" sz="2800" dirty="0" smtClean="0"/>
              <a:t>enables </a:t>
            </a:r>
            <a:r>
              <a:rPr lang="en-US" sz="2800" dirty="0"/>
              <a:t>you to deliver poor quality very fast.  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Using </a:t>
            </a:r>
            <a:r>
              <a:rPr lang="en-US" sz="2800" dirty="0"/>
              <a:t>Jenkins we can automate a well defined build/test and deployment pipeline.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66327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Eric Starr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2534653" y="325654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524000"/>
            <a:ext cx="8686799" cy="435842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000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715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572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287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smtClean="0">
                <a:solidFill>
                  <a:schemeClr val="accent1"/>
                </a:solidFill>
              </a:rPr>
              <a:t>21 Years in IT</a:t>
            </a:r>
          </a:p>
          <a:p>
            <a:pPr lvl="1"/>
            <a:r>
              <a:rPr lang="en-US" dirty="0" smtClean="0"/>
              <a:t>12 Years in various roles and some at the same time</a:t>
            </a:r>
          </a:p>
          <a:p>
            <a:pPr lvl="2"/>
            <a:r>
              <a:rPr lang="en-US" dirty="0" smtClean="0"/>
              <a:t>Java Web Application Developer/Tech Lead</a:t>
            </a:r>
          </a:p>
          <a:p>
            <a:pPr lvl="1"/>
            <a:r>
              <a:rPr lang="en-US" dirty="0" smtClean="0"/>
              <a:t>9 Years in CI/CD -&gt; DevOps</a:t>
            </a:r>
          </a:p>
          <a:p>
            <a:pPr lvl="2"/>
            <a:r>
              <a:rPr lang="en-US" dirty="0" smtClean="0"/>
              <a:t>5 Years at </a:t>
            </a:r>
            <a:r>
              <a:rPr lang="en-US" dirty="0" err="1" smtClean="0"/>
              <a:t>Optum</a:t>
            </a:r>
            <a:r>
              <a:rPr lang="en-US" dirty="0" smtClean="0"/>
              <a:t>:  DevOps Engineering – Building Solutions</a:t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accent1"/>
                </a:solidFill>
              </a:rPr>
              <a:t>Today</a:t>
            </a:r>
          </a:p>
          <a:p>
            <a:pPr lvl="1"/>
            <a:r>
              <a:rPr lang="en-US" dirty="0" smtClean="0"/>
              <a:t>Building DevOps Technical Solutions for the Enterprise</a:t>
            </a:r>
          </a:p>
          <a:p>
            <a:pPr lvl="1"/>
            <a:r>
              <a:rPr lang="en-US" dirty="0" smtClean="0"/>
              <a:t>Leading </a:t>
            </a:r>
            <a:r>
              <a:rPr lang="en-US" dirty="0" err="1" smtClean="0"/>
              <a:t>Innersource</a:t>
            </a:r>
            <a:r>
              <a:rPr lang="en-US" dirty="0" smtClean="0"/>
              <a:t> Team of Jenkins SMEs to build out a Jenkins Pipeline as Code Global Pipeline Library</a:t>
            </a:r>
          </a:p>
          <a:p>
            <a:pPr lvl="1"/>
            <a:endParaRPr lang="en-US" dirty="0" smtClean="0"/>
          </a:p>
          <a:p>
            <a:pPr marL="0" indent="0">
              <a:buFont typeface="Arial" pitchFamily="34" charset="0"/>
              <a:buNone/>
            </a:pPr>
            <a:r>
              <a:rPr lang="en-US" dirty="0" smtClean="0"/>
              <a:t>Blog: </a:t>
            </a:r>
            <a:r>
              <a:rPr lang="en-US" dirty="0" smtClean="0">
                <a:hlinkClick r:id="rId2"/>
              </a:rPr>
              <a:t>http://automateagility.com</a:t>
            </a:r>
            <a:endParaRPr lang="en-US" dirty="0" smtClean="0"/>
          </a:p>
          <a:p>
            <a:pPr marL="0" indent="0">
              <a:buFont typeface="Arial" pitchFamily="34" charset="0"/>
              <a:buNone/>
            </a:pPr>
            <a:r>
              <a:rPr lang="en-US" dirty="0" smtClean="0"/>
              <a:t>GitHub Org: </a:t>
            </a:r>
            <a:r>
              <a:rPr lang="en-US" dirty="0" smtClean="0">
                <a:hlinkClick r:id="rId3"/>
              </a:rPr>
              <a:t>http://github.com/starrman777</a:t>
            </a:r>
            <a:endParaRPr lang="en-US" dirty="0" smtClean="0"/>
          </a:p>
          <a:p>
            <a:pPr marL="0" indent="0">
              <a:buFont typeface="Arial" pitchFamily="34" charset="0"/>
              <a:buNone/>
            </a:pPr>
            <a:r>
              <a:rPr lang="en-US" dirty="0" smtClean="0"/>
              <a:t>LinkedIn: </a:t>
            </a:r>
            <a:r>
              <a:rPr lang="en-US" dirty="0" smtClean="0">
                <a:hlinkClick r:id="rId4"/>
              </a:rPr>
              <a:t>https://www.linkedin.com/in/starrman/</a:t>
            </a:r>
            <a:endParaRPr lang="en-US" dirty="0" smtClean="0"/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123" y="1219200"/>
            <a:ext cx="2426677" cy="226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5281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81000"/>
            <a:ext cx="8229600" cy="434975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What is a Jenkins Pipeline</a:t>
            </a:r>
            <a:endParaRPr lang="en-US" sz="3200" b="1" dirty="0"/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0" y="1295400"/>
            <a:ext cx="7861300" cy="4343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7822" y="1447800"/>
            <a:ext cx="7628355" cy="60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r>
              <a:rPr lang="en-US" sz="3200" smtClean="0">
                <a:latin typeface="Arial" pitchFamily="34" charset="0"/>
                <a:cs typeface="Arial" pitchFamily="34" charset="0"/>
              </a:rPr>
              <a:t>Jenkins 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20712412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147" y="381000"/>
            <a:ext cx="8229600" cy="434975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Jenkins UI and Job </a:t>
            </a:r>
            <a:r>
              <a:rPr lang="en-US" sz="3200" b="1" dirty="0" err="1" smtClean="0"/>
              <a:t>Config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84" y="2133600"/>
            <a:ext cx="7681726" cy="3429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7822" y="1447800"/>
            <a:ext cx="7628355" cy="60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r>
              <a:rPr lang="en-US" sz="3200" dirty="0" smtClean="0">
                <a:latin typeface="Arial" pitchFamily="34" charset="0"/>
                <a:cs typeface="Arial" pitchFamily="34" charset="0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5514734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434975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Jenkins UI and Job </a:t>
            </a:r>
            <a:r>
              <a:rPr lang="en-US" sz="3200" b="1" dirty="0" err="1" smtClean="0"/>
              <a:t>Config</a:t>
            </a:r>
            <a:endParaRPr lang="en-US" sz="3200" b="1" dirty="0"/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7800"/>
            <a:ext cx="5464123" cy="411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96000" y="2133600"/>
            <a:ext cx="2286000" cy="2743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SCM</a:t>
            </a:r>
          </a:p>
          <a:p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Build Triggers</a:t>
            </a:r>
          </a:p>
          <a:p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Build</a:t>
            </a:r>
          </a:p>
          <a:p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Post Build Actions</a:t>
            </a:r>
          </a:p>
        </p:txBody>
      </p:sp>
    </p:spTree>
    <p:extLst>
      <p:ext uri="{BB962C8B-B14F-4D97-AF65-F5344CB8AC3E}">
        <p14:creationId xmlns:p14="http://schemas.microsoft.com/office/powerpoint/2010/main" val="6421406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 smtClean="0"/>
              <a:t>Jenkins Pipeline as Code</a:t>
            </a:r>
            <a:endParaRPr 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486400" y="1550637"/>
            <a:ext cx="2286000" cy="2743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SCM</a:t>
            </a:r>
          </a:p>
          <a:p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Build Triggers</a:t>
            </a:r>
          </a:p>
          <a:p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2400" b="1" dirty="0" smtClean="0">
                <a:latin typeface="Arial" pitchFamily="34" charset="0"/>
                <a:cs typeface="Arial" pitchFamily="34" charset="0"/>
              </a:rPr>
              <a:t>Build</a:t>
            </a:r>
          </a:p>
          <a:p>
            <a:endParaRPr lang="en-US" sz="2400" b="1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2400" b="1" dirty="0" smtClean="0">
                <a:latin typeface="Arial" pitchFamily="34" charset="0"/>
                <a:cs typeface="Arial" pitchFamily="34" charset="0"/>
              </a:rPr>
              <a:t>Post Build Actions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6400" y="2772071"/>
            <a:ext cx="2743200" cy="1447800"/>
          </a:xfrm>
          <a:prstGeom prst="rect">
            <a:avLst/>
          </a:prstGeom>
          <a:solidFill>
            <a:schemeClr val="bg2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649706" y="4424029"/>
            <a:ext cx="5779168" cy="43313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2800" b="1" dirty="0" smtClean="0">
                <a:latin typeface="Arial" pitchFamily="34" charset="0"/>
                <a:cs typeface="Arial" pitchFamily="34" charset="0"/>
              </a:rPr>
              <a:t>Jenkins Pipeline as Code Benefits</a:t>
            </a:r>
            <a:endParaRPr lang="en-US" sz="28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" y="4857166"/>
            <a:ext cx="8193505" cy="116263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pitchFamily="34" charset="0"/>
                <a:cs typeface="Arial" pitchFamily="34" charset="0"/>
              </a:rPr>
              <a:t>Features Delivered faster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Checked </a:t>
            </a:r>
            <a:r>
              <a:rPr lang="en-US" dirty="0">
                <a:latin typeface="Arial" pitchFamily="34" charset="0"/>
                <a:cs typeface="Arial" pitchFamily="34" charset="0"/>
              </a:rPr>
              <a:t>into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source control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Versioned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Easily Sharable within an Organization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1525237"/>
            <a:ext cx="35814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094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Jenkins Pipeline Stages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277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927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629" y="1756003"/>
            <a:ext cx="3986742" cy="28159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Global Pipeline Library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82416" y="1295400"/>
            <a:ext cx="5779168" cy="43313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2800" b="1" dirty="0" smtClean="0">
                <a:latin typeface="Arial" pitchFamily="34" charset="0"/>
                <a:cs typeface="Arial" pitchFamily="34" charset="0"/>
              </a:rPr>
              <a:t>Global Pipeline Library Benefits</a:t>
            </a:r>
            <a:endParaRPr lang="en-US" sz="28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5800" y="4572000"/>
            <a:ext cx="3276600" cy="1447799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Faster Software Production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Greater Revenue Gains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Better Response to Market Conditions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967662" y="4828674"/>
            <a:ext cx="4395537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267200" y="4599466"/>
            <a:ext cx="4419600" cy="1447799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Exponential Time and Money Savings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Increases Reusability – DRY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Easy to Add Quality Across Enterprise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Lowers Technical Barriers to Get Started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Encourages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Inner-sourcing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4840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568" y="-87943"/>
            <a:ext cx="8686800" cy="792162"/>
          </a:xfrm>
        </p:spPr>
        <p:txBody>
          <a:bodyPr>
            <a:noAutofit/>
          </a:bodyPr>
          <a:lstStyle/>
          <a:p>
            <a:r>
              <a:rPr lang="en-US" sz="3200" dirty="0" smtClean="0"/>
              <a:t>What Can We Automate?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745261" y="1096282"/>
            <a:ext cx="17235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Build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4356" y="3238005"/>
            <a:ext cx="7038474" cy="693551"/>
          </a:xfrm>
          <a:prstGeom prst="rect">
            <a:avLst/>
          </a:prstGeom>
          <a:noFill/>
        </p:spPr>
        <p:txBody>
          <a:bodyPr wrap="none" lIns="91440" tIns="45720" rIns="91440" bIns="45720">
            <a:normAutofit lnSpcReduction="10000"/>
          </a:bodyPr>
          <a:lstStyle/>
          <a:p>
            <a:pPr algn="ctr"/>
            <a:r>
              <a:rPr lang="en-US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Docker Image Build, Tag, Push</a:t>
            </a:r>
            <a:endParaRPr lang="en-US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27131" y="1960688"/>
            <a:ext cx="26265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Unit Tests</a:t>
            </a:r>
            <a:endParaRPr lang="en-US" sz="4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09150" y="1226716"/>
            <a:ext cx="300434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Sonar Scan</a:t>
            </a:r>
            <a:endParaRPr lang="en-US" sz="40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82999" y="2138056"/>
            <a:ext cx="506100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Artifact Deployment</a:t>
            </a:r>
            <a:endParaRPr lang="en-US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82453" y="2655099"/>
            <a:ext cx="292099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Fortify Scan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014" y="5021405"/>
            <a:ext cx="88152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Everything Automatable</a:t>
            </a:r>
            <a:r>
              <a:rPr lang="is-IS" sz="54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…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49367" y="3772169"/>
            <a:ext cx="75846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Deployments to Dev, QA, Prod</a:t>
            </a:r>
            <a:endParaRPr lang="en-US" sz="40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30339" y="4410815"/>
            <a:ext cx="520366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OpenShift</a:t>
            </a:r>
            <a:r>
              <a:rPr lang="en-US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Promotions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38607" y="4378024"/>
            <a:ext cx="329128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Notifications</a:t>
            </a:r>
            <a:endParaRPr lang="en-US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714" y="2595129"/>
            <a:ext cx="476656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Performance Tests</a:t>
            </a:r>
            <a:endParaRPr lang="en-US" sz="40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52679" y="1754953"/>
            <a:ext cx="7038474" cy="693551"/>
          </a:xfrm>
          <a:prstGeom prst="rect">
            <a:avLst/>
          </a:prstGeom>
          <a:noFill/>
        </p:spPr>
        <p:txBody>
          <a:bodyPr wrap="none" lIns="91440" tIns="45720" rIns="91440" bIns="45720">
            <a:normAutofit lnSpcReduction="10000"/>
          </a:bodyPr>
          <a:lstStyle/>
          <a:p>
            <a:pPr algn="ctr"/>
            <a:r>
              <a:rPr lang="en-US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Code Coverage</a:t>
            </a:r>
            <a:endParaRPr lang="en-US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39434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Aligning Dev, QA, OPS, Security, </a:t>
            </a:r>
            <a:r>
              <a:rPr lang="en-US" sz="3200" dirty="0" err="1" smtClean="0"/>
              <a:t>etc</a:t>
            </a:r>
            <a:r>
              <a:rPr lang="is-IS" sz="3200" dirty="0" smtClean="0"/>
              <a:t>…</a:t>
            </a:r>
            <a:endParaRPr lang="en-US" sz="3200" dirty="0"/>
          </a:p>
        </p:txBody>
      </p:sp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829192316"/>
              </p:ext>
            </p:extLst>
          </p:nvPr>
        </p:nvGraphicFramePr>
        <p:xfrm>
          <a:off x="202942" y="2064905"/>
          <a:ext cx="7696200" cy="27398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triped Right Arrow 3"/>
          <p:cNvSpPr/>
          <p:nvPr/>
        </p:nvSpPr>
        <p:spPr>
          <a:xfrm>
            <a:off x="7683788" y="2301010"/>
            <a:ext cx="1460212" cy="2185416"/>
          </a:xfrm>
          <a:prstGeom prst="stripedRightArrow">
            <a:avLst/>
          </a:prstGeom>
          <a:gradFill>
            <a:gsLst>
              <a:gs pos="59000">
                <a:schemeClr val="tx2"/>
              </a:gs>
              <a:gs pos="38000">
                <a:schemeClr val="bg2"/>
              </a:gs>
              <a:gs pos="42000">
                <a:schemeClr val="tx2"/>
              </a:gs>
              <a:gs pos="64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7472506" y="3312767"/>
            <a:ext cx="1460212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7501081" y="2917537"/>
            <a:ext cx="1460212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4486426"/>
            <a:ext cx="8475518" cy="31830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Aligning around the Jenkins Pipeline Helps everyone go in the same direction. 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9682" y="1181778"/>
            <a:ext cx="7467600" cy="153888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ysClr val="windowText" lastClr="0000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DevOps</a:t>
            </a:r>
            <a:br>
              <a:rPr lang="en-US" sz="54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ysClr val="windowText" lastClr="0000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</a:br>
            <a:r>
              <a:rPr lang="en-US" sz="40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ysClr val="windowText" lastClr="0000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Is This All DevOps Is? </a:t>
            </a:r>
            <a:endParaRPr lang="en-US" sz="4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ysClr val="windowText" lastClr="000000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3526" y="4902398"/>
            <a:ext cx="789847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ysClr val="windowText" lastClr="0000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NO – Just a Piece of the Puzzle. </a:t>
            </a:r>
            <a:endParaRPr lang="en-US" sz="4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ysClr val="windowText" lastClr="000000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084364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Where to Get More Help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383506"/>
            <a:ext cx="2438400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2800" b="1" dirty="0" smtClean="0">
                <a:latin typeface="Arial" pitchFamily="34" charset="0"/>
                <a:cs typeface="Arial" pitchFamily="34" charset="0"/>
              </a:rPr>
              <a:t>Jenkins Sites:</a:t>
            </a:r>
          </a:p>
          <a:p>
            <a:pPr marL="285750" indent="-285750">
              <a:buFont typeface="Arial" charset="0"/>
              <a:buChar char="•"/>
            </a:pPr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1316" y="3200399"/>
            <a:ext cx="3962400" cy="533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2800" b="1" dirty="0" smtClean="0">
                <a:latin typeface="Arial" pitchFamily="34" charset="0"/>
                <a:cs typeface="Arial" pitchFamily="34" charset="0"/>
              </a:rPr>
              <a:t>Community Blog Sites</a:t>
            </a:r>
            <a:endParaRPr lang="en-US" sz="28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1316" y="1840706"/>
            <a:ext cx="8185484" cy="135969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  <a:hlinkClick r:id="rId2"/>
              </a:rPr>
              <a:t>https://jenkins.io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  <a:hlinkClick r:id="rId3"/>
              </a:rPr>
              <a:t>https://jenkins.io/solutions/pipeline</a:t>
            </a:r>
            <a:r>
              <a:rPr lang="en-US" dirty="0" smtClean="0">
                <a:latin typeface="Arial" pitchFamily="34" charset="0"/>
                <a:cs typeface="Arial" pitchFamily="34" charset="0"/>
                <a:hlinkClick r:id="rId3"/>
              </a:rPr>
              <a:t>/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  <a:hlinkClick r:id="rId4"/>
              </a:rPr>
              <a:t>https://jenkins.io/doc/pipeline/examples</a:t>
            </a:r>
            <a:r>
              <a:rPr lang="en-US" dirty="0" smtClean="0">
                <a:latin typeface="Arial" pitchFamily="34" charset="0"/>
                <a:cs typeface="Arial" pitchFamily="34" charset="0"/>
                <a:hlinkClick r:id="rId4"/>
              </a:rPr>
              <a:t>/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3874292"/>
            <a:ext cx="8229600" cy="214550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  <a:hlinkClick r:id="rId5"/>
              </a:rPr>
              <a:t>http://automateagility.com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(Eric Starr’s Personal Blog Site)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8015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343400" y="2008433"/>
            <a:ext cx="45719" cy="28194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alpha val="0"/>
                </a:schemeClr>
              </a:gs>
              <a:gs pos="5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1806956" y="2519363"/>
            <a:ext cx="2407919" cy="9082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Questions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48200" y="3418133"/>
            <a:ext cx="2407919" cy="9082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&amp; Answers</a:t>
            </a:r>
          </a:p>
        </p:txBody>
      </p:sp>
    </p:spTree>
    <p:extLst>
      <p:ext uri="{BB962C8B-B14F-4D97-AF65-F5344CB8AC3E}">
        <p14:creationId xmlns:p14="http://schemas.microsoft.com/office/powerpoint/2010/main" val="239038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Optum</a:t>
            </a:r>
            <a:r>
              <a:rPr lang="en-US" dirty="0" smtClean="0"/>
              <a:t> – A Health Services and Innovation Company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822" y="990600"/>
            <a:ext cx="6066356" cy="516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445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lifecare-edinburgh.org.uk/wp-content/uploads/2013/09/4759535950_3da0ea181e_o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66800"/>
            <a:ext cx="7620000" cy="476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4118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Block Arc 44"/>
          <p:cNvSpPr/>
          <p:nvPr/>
        </p:nvSpPr>
        <p:spPr>
          <a:xfrm>
            <a:off x="-2560889" y="1187937"/>
            <a:ext cx="4204316" cy="4204555"/>
          </a:xfrm>
          <a:prstGeom prst="blockArc">
            <a:avLst>
              <a:gd name="adj1" fmla="val 18900000"/>
              <a:gd name="adj2" fmla="val 2700000"/>
              <a:gd name="adj3" fmla="val 32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Rectangle 4"/>
          <p:cNvSpPr/>
          <p:nvPr/>
        </p:nvSpPr>
        <p:spPr>
          <a:xfrm>
            <a:off x="8541328" y="5301591"/>
            <a:ext cx="266471" cy="155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34290" rtlCol="0" anchor="ctr"/>
          <a:lstStyle/>
          <a:p>
            <a:pPr algn="ctr"/>
            <a:endParaRPr lang="en-US" sz="1200" dirty="0"/>
          </a:p>
        </p:txBody>
      </p:sp>
      <p:sp>
        <p:nvSpPr>
          <p:cNvPr id="58" name="Freeform 57"/>
          <p:cNvSpPr/>
          <p:nvPr/>
        </p:nvSpPr>
        <p:spPr>
          <a:xfrm>
            <a:off x="1250140" y="4315954"/>
            <a:ext cx="4782388" cy="288898"/>
          </a:xfrm>
          <a:custGeom>
            <a:avLst/>
            <a:gdLst>
              <a:gd name="connsiteX0" fmla="*/ 0 w 7504416"/>
              <a:gd name="connsiteY0" fmla="*/ 0 h 612781"/>
              <a:gd name="connsiteX1" fmla="*/ 7504416 w 7504416"/>
              <a:gd name="connsiteY1" fmla="*/ 0 h 612781"/>
              <a:gd name="connsiteX2" fmla="*/ 7504416 w 7504416"/>
              <a:gd name="connsiteY2" fmla="*/ 612781 h 612781"/>
              <a:gd name="connsiteX3" fmla="*/ 0 w 7504416"/>
              <a:gd name="connsiteY3" fmla="*/ 612781 h 612781"/>
              <a:gd name="connsiteX4" fmla="*/ 0 w 7504416"/>
              <a:gd name="connsiteY4" fmla="*/ 0 h 612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04416" h="612781">
                <a:moveTo>
                  <a:pt x="0" y="0"/>
                </a:moveTo>
                <a:lnTo>
                  <a:pt x="7504416" y="0"/>
                </a:lnTo>
                <a:lnTo>
                  <a:pt x="7504416" y="612781"/>
                </a:lnTo>
                <a:lnTo>
                  <a:pt x="0" y="61278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EAEAEA">
                  <a:lumMod val="60000"/>
                  <a:lumOff val="40000"/>
                </a:srgbClr>
              </a:gs>
              <a:gs pos="50000">
                <a:srgbClr val="EAEAEA">
                  <a:lumMod val="40000"/>
                  <a:lumOff val="60000"/>
                </a:srgbClr>
              </a:gs>
              <a:gs pos="100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0" vert="horz" wrap="square" lIns="349626" tIns="0" rIns="0" bIns="0" numCol="1" spcCol="1245" anchor="ctr" anchorCtr="0">
            <a:noAutofit/>
          </a:bodyPr>
          <a:lstStyle/>
          <a:p>
            <a:pPr defTabSz="59509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US" kern="0" dirty="0" smtClean="0">
                <a:solidFill>
                  <a:srgbClr val="55565A"/>
                </a:solidFill>
                <a:latin typeface="Arial"/>
              </a:rPr>
              <a:t>Global Pipeline Library</a:t>
            </a:r>
            <a:endParaRPr lang="en-US" kern="0" dirty="0">
              <a:solidFill>
                <a:srgbClr val="55565A"/>
              </a:solidFill>
              <a:latin typeface="Arial"/>
            </a:endParaRPr>
          </a:p>
        </p:txBody>
      </p:sp>
      <p:sp>
        <p:nvSpPr>
          <p:cNvPr id="59" name="Freeform 58"/>
          <p:cNvSpPr/>
          <p:nvPr/>
        </p:nvSpPr>
        <p:spPr>
          <a:xfrm>
            <a:off x="1507198" y="3832136"/>
            <a:ext cx="4782388" cy="288898"/>
          </a:xfrm>
          <a:custGeom>
            <a:avLst/>
            <a:gdLst>
              <a:gd name="connsiteX0" fmla="*/ 0 w 7504416"/>
              <a:gd name="connsiteY0" fmla="*/ 0 h 612781"/>
              <a:gd name="connsiteX1" fmla="*/ 7504416 w 7504416"/>
              <a:gd name="connsiteY1" fmla="*/ 0 h 612781"/>
              <a:gd name="connsiteX2" fmla="*/ 7504416 w 7504416"/>
              <a:gd name="connsiteY2" fmla="*/ 612781 h 612781"/>
              <a:gd name="connsiteX3" fmla="*/ 0 w 7504416"/>
              <a:gd name="connsiteY3" fmla="*/ 612781 h 612781"/>
              <a:gd name="connsiteX4" fmla="*/ 0 w 7504416"/>
              <a:gd name="connsiteY4" fmla="*/ 0 h 612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04416" h="612781">
                <a:moveTo>
                  <a:pt x="0" y="0"/>
                </a:moveTo>
                <a:lnTo>
                  <a:pt x="7504416" y="0"/>
                </a:lnTo>
                <a:lnTo>
                  <a:pt x="7504416" y="612781"/>
                </a:lnTo>
                <a:lnTo>
                  <a:pt x="0" y="61278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EAEAEA">
                  <a:lumMod val="60000"/>
                  <a:lumOff val="40000"/>
                </a:srgbClr>
              </a:gs>
              <a:gs pos="50000">
                <a:srgbClr val="EAEAEA">
                  <a:lumMod val="40000"/>
                  <a:lumOff val="60000"/>
                </a:srgbClr>
              </a:gs>
              <a:gs pos="100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0" vert="horz" wrap="square" lIns="349626" tIns="0" rIns="0" bIns="0" numCol="1" spcCol="1245" anchor="ctr" anchorCtr="0">
            <a:noAutofit/>
          </a:bodyPr>
          <a:lstStyle/>
          <a:p>
            <a:pPr defTabSz="59509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US" kern="0" smtClean="0">
                <a:solidFill>
                  <a:srgbClr val="55565A"/>
                </a:solidFill>
                <a:latin typeface="Arial"/>
              </a:rPr>
              <a:t>Jenkins Pipeline as Code</a:t>
            </a:r>
            <a:endParaRPr lang="en-US" kern="0" dirty="0">
              <a:solidFill>
                <a:srgbClr val="55565A"/>
              </a:solidFill>
              <a:latin typeface="Arial"/>
            </a:endParaRPr>
          </a:p>
        </p:txBody>
      </p:sp>
      <p:sp>
        <p:nvSpPr>
          <p:cNvPr id="60" name="Freeform 59"/>
          <p:cNvSpPr/>
          <p:nvPr/>
        </p:nvSpPr>
        <p:spPr>
          <a:xfrm>
            <a:off x="1606726" y="3341802"/>
            <a:ext cx="4782388" cy="288898"/>
          </a:xfrm>
          <a:custGeom>
            <a:avLst/>
            <a:gdLst>
              <a:gd name="connsiteX0" fmla="*/ 0 w 7504416"/>
              <a:gd name="connsiteY0" fmla="*/ 0 h 612781"/>
              <a:gd name="connsiteX1" fmla="*/ 7504416 w 7504416"/>
              <a:gd name="connsiteY1" fmla="*/ 0 h 612781"/>
              <a:gd name="connsiteX2" fmla="*/ 7504416 w 7504416"/>
              <a:gd name="connsiteY2" fmla="*/ 612781 h 612781"/>
              <a:gd name="connsiteX3" fmla="*/ 0 w 7504416"/>
              <a:gd name="connsiteY3" fmla="*/ 612781 h 612781"/>
              <a:gd name="connsiteX4" fmla="*/ 0 w 7504416"/>
              <a:gd name="connsiteY4" fmla="*/ 0 h 612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04416" h="612781">
                <a:moveTo>
                  <a:pt x="0" y="0"/>
                </a:moveTo>
                <a:lnTo>
                  <a:pt x="7504416" y="0"/>
                </a:lnTo>
                <a:lnTo>
                  <a:pt x="7504416" y="612781"/>
                </a:lnTo>
                <a:lnTo>
                  <a:pt x="0" y="61278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EAEAEA">
                  <a:lumMod val="60000"/>
                  <a:lumOff val="40000"/>
                </a:srgbClr>
              </a:gs>
              <a:gs pos="50000">
                <a:srgbClr val="EAEAEA">
                  <a:lumMod val="40000"/>
                  <a:lumOff val="60000"/>
                </a:srgbClr>
              </a:gs>
              <a:gs pos="100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0" vert="horz" wrap="square" lIns="349626" tIns="0" rIns="0" bIns="0" numCol="1" spcCol="1245" anchor="ctr" anchorCtr="0">
            <a:noAutofit/>
          </a:bodyPr>
          <a:lstStyle/>
          <a:p>
            <a:pPr defTabSz="59509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US" kern="0" dirty="0" smtClean="0">
                <a:solidFill>
                  <a:srgbClr val="55565A"/>
                </a:solidFill>
                <a:latin typeface="Arial"/>
              </a:rPr>
              <a:t>Jenkins UI – Dashboard and Job </a:t>
            </a:r>
            <a:r>
              <a:rPr lang="en-US" kern="0" dirty="0" err="1" smtClean="0">
                <a:solidFill>
                  <a:srgbClr val="55565A"/>
                </a:solidFill>
                <a:latin typeface="Arial"/>
              </a:rPr>
              <a:t>Config</a:t>
            </a:r>
            <a:endParaRPr lang="en-US" kern="0" dirty="0">
              <a:solidFill>
                <a:srgbClr val="55565A"/>
              </a:solidFill>
              <a:latin typeface="Arial"/>
            </a:endParaRPr>
          </a:p>
        </p:txBody>
      </p:sp>
      <p:sp>
        <p:nvSpPr>
          <p:cNvPr id="61" name="Freeform 60"/>
          <p:cNvSpPr/>
          <p:nvPr/>
        </p:nvSpPr>
        <p:spPr>
          <a:xfrm>
            <a:off x="1607719" y="2851467"/>
            <a:ext cx="4782388" cy="288898"/>
          </a:xfrm>
          <a:custGeom>
            <a:avLst/>
            <a:gdLst>
              <a:gd name="connsiteX0" fmla="*/ 0 w 7504416"/>
              <a:gd name="connsiteY0" fmla="*/ 0 h 612781"/>
              <a:gd name="connsiteX1" fmla="*/ 7504416 w 7504416"/>
              <a:gd name="connsiteY1" fmla="*/ 0 h 612781"/>
              <a:gd name="connsiteX2" fmla="*/ 7504416 w 7504416"/>
              <a:gd name="connsiteY2" fmla="*/ 612781 h 612781"/>
              <a:gd name="connsiteX3" fmla="*/ 0 w 7504416"/>
              <a:gd name="connsiteY3" fmla="*/ 612781 h 612781"/>
              <a:gd name="connsiteX4" fmla="*/ 0 w 7504416"/>
              <a:gd name="connsiteY4" fmla="*/ 0 h 612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04416" h="612781">
                <a:moveTo>
                  <a:pt x="0" y="0"/>
                </a:moveTo>
                <a:lnTo>
                  <a:pt x="7504416" y="0"/>
                </a:lnTo>
                <a:lnTo>
                  <a:pt x="7504416" y="612781"/>
                </a:lnTo>
                <a:lnTo>
                  <a:pt x="0" y="61278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EAEAEA">
                  <a:lumMod val="60000"/>
                  <a:lumOff val="40000"/>
                </a:srgbClr>
              </a:gs>
              <a:gs pos="50000">
                <a:srgbClr val="EAEAEA">
                  <a:lumMod val="40000"/>
                  <a:lumOff val="60000"/>
                </a:srgbClr>
              </a:gs>
              <a:gs pos="100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0" vert="horz" wrap="square" lIns="349626" tIns="0" rIns="0" bIns="0" numCol="1" spcCol="1245" anchor="ctr" anchorCtr="0">
            <a:noAutofit/>
          </a:bodyPr>
          <a:lstStyle/>
          <a:p>
            <a:pPr defTabSz="59509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US" kern="0" dirty="0" smtClean="0">
                <a:solidFill>
                  <a:srgbClr val="55565A"/>
                </a:solidFill>
                <a:latin typeface="Arial"/>
              </a:rPr>
              <a:t>What is a Jenkins Pipeline</a:t>
            </a:r>
            <a:endParaRPr lang="en-US" kern="0" dirty="0">
              <a:solidFill>
                <a:srgbClr val="55565A"/>
              </a:solidFill>
              <a:latin typeface="Arial"/>
            </a:endParaRPr>
          </a:p>
        </p:txBody>
      </p:sp>
      <p:sp>
        <p:nvSpPr>
          <p:cNvPr id="62" name="Freeform 61"/>
          <p:cNvSpPr/>
          <p:nvPr/>
        </p:nvSpPr>
        <p:spPr>
          <a:xfrm>
            <a:off x="1458293" y="2366610"/>
            <a:ext cx="5030862" cy="288898"/>
          </a:xfrm>
          <a:custGeom>
            <a:avLst/>
            <a:gdLst>
              <a:gd name="connsiteX0" fmla="*/ 0 w 7504416"/>
              <a:gd name="connsiteY0" fmla="*/ 0 h 612781"/>
              <a:gd name="connsiteX1" fmla="*/ 7504416 w 7504416"/>
              <a:gd name="connsiteY1" fmla="*/ 0 h 612781"/>
              <a:gd name="connsiteX2" fmla="*/ 7504416 w 7504416"/>
              <a:gd name="connsiteY2" fmla="*/ 612781 h 612781"/>
              <a:gd name="connsiteX3" fmla="*/ 0 w 7504416"/>
              <a:gd name="connsiteY3" fmla="*/ 612781 h 612781"/>
              <a:gd name="connsiteX4" fmla="*/ 0 w 7504416"/>
              <a:gd name="connsiteY4" fmla="*/ 0 h 612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04416" h="612781">
                <a:moveTo>
                  <a:pt x="0" y="0"/>
                </a:moveTo>
                <a:lnTo>
                  <a:pt x="7504416" y="0"/>
                </a:lnTo>
                <a:lnTo>
                  <a:pt x="7504416" y="612781"/>
                </a:lnTo>
                <a:lnTo>
                  <a:pt x="0" y="61278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EAEAEA">
                  <a:lumMod val="60000"/>
                  <a:lumOff val="40000"/>
                </a:srgbClr>
              </a:gs>
              <a:gs pos="50000">
                <a:srgbClr val="EAEAEA">
                  <a:lumMod val="40000"/>
                  <a:lumOff val="60000"/>
                </a:srgbClr>
              </a:gs>
              <a:gs pos="100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0" vert="horz" wrap="square" lIns="349626" tIns="0" rIns="0" bIns="0" numCol="1" spcCol="1245" anchor="ctr" anchorCtr="0">
            <a:noAutofit/>
          </a:bodyPr>
          <a:lstStyle/>
          <a:p>
            <a:pPr defTabSz="59509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US" kern="0" dirty="0" smtClean="0">
                <a:solidFill>
                  <a:srgbClr val="55565A"/>
                </a:solidFill>
                <a:latin typeface="Arial"/>
              </a:rPr>
              <a:t>What is Jenkins</a:t>
            </a:r>
            <a:endParaRPr lang="en-US" kern="0" dirty="0">
              <a:solidFill>
                <a:srgbClr val="55565A"/>
              </a:solidFill>
              <a:latin typeface="Arial"/>
            </a:endParaRPr>
          </a:p>
        </p:txBody>
      </p:sp>
      <p:sp>
        <p:nvSpPr>
          <p:cNvPr id="63" name="Freeform 62"/>
          <p:cNvSpPr/>
          <p:nvPr/>
        </p:nvSpPr>
        <p:spPr>
          <a:xfrm>
            <a:off x="1197600" y="1881758"/>
            <a:ext cx="4782388" cy="288898"/>
          </a:xfrm>
          <a:custGeom>
            <a:avLst/>
            <a:gdLst>
              <a:gd name="connsiteX0" fmla="*/ 0 w 7504416"/>
              <a:gd name="connsiteY0" fmla="*/ 0 h 612781"/>
              <a:gd name="connsiteX1" fmla="*/ 7504416 w 7504416"/>
              <a:gd name="connsiteY1" fmla="*/ 0 h 612781"/>
              <a:gd name="connsiteX2" fmla="*/ 7504416 w 7504416"/>
              <a:gd name="connsiteY2" fmla="*/ 612781 h 612781"/>
              <a:gd name="connsiteX3" fmla="*/ 0 w 7504416"/>
              <a:gd name="connsiteY3" fmla="*/ 612781 h 612781"/>
              <a:gd name="connsiteX4" fmla="*/ 0 w 7504416"/>
              <a:gd name="connsiteY4" fmla="*/ 0 h 612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04416" h="612781">
                <a:moveTo>
                  <a:pt x="0" y="0"/>
                </a:moveTo>
                <a:lnTo>
                  <a:pt x="7504416" y="0"/>
                </a:lnTo>
                <a:lnTo>
                  <a:pt x="7504416" y="612781"/>
                </a:lnTo>
                <a:lnTo>
                  <a:pt x="0" y="61278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EAEAEA">
                  <a:lumMod val="60000"/>
                  <a:lumOff val="40000"/>
                </a:srgbClr>
              </a:gs>
              <a:gs pos="50000">
                <a:srgbClr val="EAEAEA">
                  <a:lumMod val="40000"/>
                  <a:lumOff val="60000"/>
                </a:srgbClr>
              </a:gs>
              <a:gs pos="100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0" vert="horz" wrap="square" lIns="349626" tIns="0" rIns="0" bIns="0" numCol="1" spcCol="1245" anchor="ctr" anchorCtr="0">
            <a:noAutofit/>
          </a:bodyPr>
          <a:lstStyle/>
          <a:p>
            <a:pPr defTabSz="59509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US" kern="0" dirty="0" smtClean="0">
                <a:solidFill>
                  <a:srgbClr val="55565A"/>
                </a:solidFill>
                <a:latin typeface="Arial"/>
              </a:rPr>
              <a:t>What Problem Are We Trying to Solve</a:t>
            </a:r>
            <a:endParaRPr lang="en-US" kern="0" dirty="0">
              <a:solidFill>
                <a:srgbClr val="55565A"/>
              </a:solidFill>
              <a:latin typeface="Arial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1003233" y="1828198"/>
            <a:ext cx="390512" cy="390535"/>
          </a:xfrm>
          <a:prstGeom prst="ellipse">
            <a:avLst/>
          </a:prstGeom>
          <a:solidFill>
            <a:srgbClr val="E87722"/>
          </a:solidFill>
          <a:ln w="25400" cap="flat" cmpd="sng" algn="ctr">
            <a:noFill/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25" b="1" kern="0" dirty="0">
                <a:solidFill>
                  <a:prstClr val="white"/>
                </a:solidFill>
                <a:latin typeface="Arial"/>
              </a:rPr>
              <a:t>1</a:t>
            </a:r>
          </a:p>
        </p:txBody>
      </p:sp>
      <p:sp>
        <p:nvSpPr>
          <p:cNvPr id="65" name="Oval 64"/>
          <p:cNvSpPr/>
          <p:nvPr/>
        </p:nvSpPr>
        <p:spPr>
          <a:xfrm>
            <a:off x="1273247" y="2315792"/>
            <a:ext cx="390512" cy="390535"/>
          </a:xfrm>
          <a:prstGeom prst="ellipse">
            <a:avLst/>
          </a:prstGeom>
          <a:solidFill>
            <a:srgbClr val="E87722"/>
          </a:solidFill>
          <a:ln w="25400" cap="flat" cmpd="sng" algn="ctr">
            <a:noFill/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25" b="1" kern="0" dirty="0">
                <a:solidFill>
                  <a:prstClr val="white"/>
                </a:solidFill>
                <a:latin typeface="Arial"/>
              </a:rPr>
              <a:t>2</a:t>
            </a:r>
          </a:p>
        </p:txBody>
      </p:sp>
      <p:sp>
        <p:nvSpPr>
          <p:cNvPr id="66" name="Oval 65"/>
          <p:cNvSpPr/>
          <p:nvPr/>
        </p:nvSpPr>
        <p:spPr>
          <a:xfrm>
            <a:off x="1412462" y="2803386"/>
            <a:ext cx="390512" cy="390535"/>
          </a:xfrm>
          <a:prstGeom prst="ellipse">
            <a:avLst/>
          </a:prstGeom>
          <a:solidFill>
            <a:srgbClr val="E87722"/>
          </a:solidFill>
          <a:ln w="25400" cap="flat" cmpd="sng" algn="ctr">
            <a:noFill/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25" b="1" kern="0" dirty="0">
                <a:solidFill>
                  <a:prstClr val="white"/>
                </a:solidFill>
                <a:latin typeface="Arial"/>
              </a:rPr>
              <a:t>3</a:t>
            </a:r>
          </a:p>
        </p:txBody>
      </p:sp>
      <p:sp>
        <p:nvSpPr>
          <p:cNvPr id="67" name="Oval 66"/>
          <p:cNvSpPr/>
          <p:nvPr/>
        </p:nvSpPr>
        <p:spPr>
          <a:xfrm>
            <a:off x="1430935" y="3290983"/>
            <a:ext cx="390512" cy="390535"/>
          </a:xfrm>
          <a:prstGeom prst="ellipse">
            <a:avLst/>
          </a:prstGeom>
          <a:solidFill>
            <a:srgbClr val="E87722"/>
          </a:solidFill>
          <a:ln w="25400" cap="flat" cmpd="sng" algn="ctr">
            <a:noFill/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25" b="1" kern="0" dirty="0">
                <a:solidFill>
                  <a:prstClr val="white"/>
                </a:solidFill>
                <a:latin typeface="Arial"/>
              </a:rPr>
              <a:t>4</a:t>
            </a:r>
          </a:p>
        </p:txBody>
      </p:sp>
      <p:sp>
        <p:nvSpPr>
          <p:cNvPr id="68" name="Oval 67"/>
          <p:cNvSpPr/>
          <p:nvPr/>
        </p:nvSpPr>
        <p:spPr>
          <a:xfrm>
            <a:off x="1318887" y="3778576"/>
            <a:ext cx="390512" cy="390535"/>
          </a:xfrm>
          <a:prstGeom prst="ellipse">
            <a:avLst/>
          </a:prstGeom>
          <a:solidFill>
            <a:srgbClr val="E87722"/>
          </a:solidFill>
          <a:ln w="25400" cap="flat" cmpd="sng" algn="ctr">
            <a:noFill/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25" b="1" kern="0" dirty="0">
                <a:solidFill>
                  <a:prstClr val="white"/>
                </a:solidFill>
                <a:latin typeface="Arial"/>
              </a:rPr>
              <a:t>5</a:t>
            </a:r>
          </a:p>
        </p:txBody>
      </p:sp>
      <p:sp>
        <p:nvSpPr>
          <p:cNvPr id="69" name="Oval 68"/>
          <p:cNvSpPr/>
          <p:nvPr/>
        </p:nvSpPr>
        <p:spPr>
          <a:xfrm>
            <a:off x="1067780" y="4266171"/>
            <a:ext cx="390512" cy="390535"/>
          </a:xfrm>
          <a:prstGeom prst="ellipse">
            <a:avLst/>
          </a:prstGeom>
          <a:solidFill>
            <a:srgbClr val="E87722"/>
          </a:solidFill>
          <a:ln w="25400" cap="flat" cmpd="sng" algn="ctr">
            <a:noFill/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25" b="1" kern="0" dirty="0">
                <a:solidFill>
                  <a:prstClr val="white"/>
                </a:solidFill>
                <a:latin typeface="Arial"/>
              </a:rPr>
              <a:t>6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256320" y="5301591"/>
            <a:ext cx="551479" cy="2054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34290" rtlCol="0" anchor="ctr"/>
          <a:lstStyle/>
          <a:p>
            <a:pPr algn="ctr"/>
            <a:endParaRPr lang="en-US" sz="1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 smtClean="0"/>
              <a:t>Agenda for 1</a:t>
            </a:r>
            <a:r>
              <a:rPr lang="en-US" sz="3200" baseline="30000" dirty="0" smtClean="0"/>
              <a:t>st</a:t>
            </a:r>
            <a:r>
              <a:rPr lang="en-US" sz="3200" dirty="0" smtClean="0"/>
              <a:t> Presentation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8426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0" grpId="0" animBg="1"/>
      <p:bldP spid="61" grpId="0" animBg="1"/>
      <p:bldP spid="62" grpId="0" animBg="1"/>
      <p:bldP spid="65" grpId="0" animBg="1"/>
      <p:bldP spid="66" grpId="0" animBg="1"/>
      <p:bldP spid="67" grpId="0" animBg="1"/>
      <p:bldP spid="68" grpId="0" animBg="1"/>
      <p:bldP spid="6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30442" y="648101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 smtClean="0"/>
              <a:t>Agenda for 2nd Presentation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2095500" y="2844096"/>
            <a:ext cx="4953000" cy="1905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800" dirty="0" smtClean="0">
                <a:latin typeface="Arial" pitchFamily="34" charset="0"/>
                <a:cs typeface="Arial" pitchFamily="34" charset="0"/>
              </a:rPr>
              <a:t>DEMO</a:t>
            </a:r>
            <a:endParaRPr lang="en-US" sz="128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76400" y="1859387"/>
            <a:ext cx="5829300" cy="9766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6000" dirty="0" smtClean="0">
                <a:latin typeface="Arial" pitchFamily="34" charset="0"/>
                <a:cs typeface="Arial" pitchFamily="34" charset="0"/>
              </a:rPr>
              <a:t>2nd Presentation</a:t>
            </a:r>
            <a:endParaRPr lang="en-US" sz="60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003233" y="5090579"/>
            <a:ext cx="4782388" cy="288898"/>
          </a:xfrm>
          <a:custGeom>
            <a:avLst/>
            <a:gdLst>
              <a:gd name="connsiteX0" fmla="*/ 0 w 7504416"/>
              <a:gd name="connsiteY0" fmla="*/ 0 h 612781"/>
              <a:gd name="connsiteX1" fmla="*/ 7504416 w 7504416"/>
              <a:gd name="connsiteY1" fmla="*/ 0 h 612781"/>
              <a:gd name="connsiteX2" fmla="*/ 7504416 w 7504416"/>
              <a:gd name="connsiteY2" fmla="*/ 612781 h 612781"/>
              <a:gd name="connsiteX3" fmla="*/ 0 w 7504416"/>
              <a:gd name="connsiteY3" fmla="*/ 612781 h 612781"/>
              <a:gd name="connsiteX4" fmla="*/ 0 w 7504416"/>
              <a:gd name="connsiteY4" fmla="*/ 0 h 612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04416" h="612781">
                <a:moveTo>
                  <a:pt x="0" y="0"/>
                </a:moveTo>
                <a:lnTo>
                  <a:pt x="7504416" y="0"/>
                </a:lnTo>
                <a:lnTo>
                  <a:pt x="7504416" y="612781"/>
                </a:lnTo>
                <a:lnTo>
                  <a:pt x="0" y="61278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EAEAEA">
                  <a:lumMod val="60000"/>
                  <a:lumOff val="40000"/>
                </a:srgbClr>
              </a:gs>
              <a:gs pos="50000">
                <a:srgbClr val="EAEAEA">
                  <a:lumMod val="40000"/>
                  <a:lumOff val="60000"/>
                </a:srgbClr>
              </a:gs>
              <a:gs pos="100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0" vert="horz" wrap="square" lIns="349626" tIns="0" rIns="0" bIns="0" numCol="1" spcCol="1245" anchor="ctr" anchorCtr="0">
            <a:noAutofit/>
          </a:bodyPr>
          <a:lstStyle/>
          <a:p>
            <a:pPr defTabSz="59509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US" kern="0" dirty="0" smtClean="0">
                <a:solidFill>
                  <a:srgbClr val="55565A"/>
                </a:solidFill>
                <a:latin typeface="Arial"/>
              </a:rPr>
              <a:t>Where to Get More Help</a:t>
            </a:r>
            <a:endParaRPr lang="en-US" kern="0" dirty="0">
              <a:solidFill>
                <a:srgbClr val="55565A"/>
              </a:solidFill>
              <a:latin typeface="Arial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1003233" y="5593928"/>
            <a:ext cx="4782388" cy="288898"/>
          </a:xfrm>
          <a:custGeom>
            <a:avLst/>
            <a:gdLst>
              <a:gd name="connsiteX0" fmla="*/ 0 w 7504416"/>
              <a:gd name="connsiteY0" fmla="*/ 0 h 612781"/>
              <a:gd name="connsiteX1" fmla="*/ 7504416 w 7504416"/>
              <a:gd name="connsiteY1" fmla="*/ 0 h 612781"/>
              <a:gd name="connsiteX2" fmla="*/ 7504416 w 7504416"/>
              <a:gd name="connsiteY2" fmla="*/ 612781 h 612781"/>
              <a:gd name="connsiteX3" fmla="*/ 0 w 7504416"/>
              <a:gd name="connsiteY3" fmla="*/ 612781 h 612781"/>
              <a:gd name="connsiteX4" fmla="*/ 0 w 7504416"/>
              <a:gd name="connsiteY4" fmla="*/ 0 h 612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04416" h="612781">
                <a:moveTo>
                  <a:pt x="0" y="0"/>
                </a:moveTo>
                <a:lnTo>
                  <a:pt x="7504416" y="0"/>
                </a:lnTo>
                <a:lnTo>
                  <a:pt x="7504416" y="612781"/>
                </a:lnTo>
                <a:lnTo>
                  <a:pt x="0" y="61278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EAEAEA">
                  <a:lumMod val="60000"/>
                  <a:lumOff val="40000"/>
                </a:srgbClr>
              </a:gs>
              <a:gs pos="50000">
                <a:srgbClr val="EAEAEA">
                  <a:lumMod val="40000"/>
                  <a:lumOff val="60000"/>
                </a:srgbClr>
              </a:gs>
              <a:gs pos="100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0" vert="horz" wrap="square" lIns="349626" tIns="0" rIns="0" bIns="0" numCol="1" spcCol="1245" anchor="ctr" anchorCtr="0">
            <a:noAutofit/>
          </a:bodyPr>
          <a:lstStyle/>
          <a:p>
            <a:pPr defTabSz="59509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US" kern="0" dirty="0" smtClean="0">
                <a:solidFill>
                  <a:srgbClr val="55565A"/>
                </a:solidFill>
                <a:latin typeface="Arial"/>
              </a:rPr>
              <a:t>Q&amp;A</a:t>
            </a:r>
            <a:endParaRPr lang="en-US" kern="0" dirty="0">
              <a:solidFill>
                <a:srgbClr val="55565A"/>
              </a:solidFill>
              <a:latin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1053" y="133149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334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39" y="1473870"/>
            <a:ext cx="6833121" cy="35284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3225"/>
            <a:ext cx="8229600" cy="434975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What Problem Are We Trying to Solve</a:t>
            </a:r>
            <a:endParaRPr 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976779" y="1162051"/>
            <a:ext cx="5342841" cy="62363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r>
              <a:rPr lang="en-US" sz="3200" dirty="0" smtClean="0">
                <a:latin typeface="Arial" pitchFamily="34" charset="0"/>
                <a:cs typeface="Arial" pitchFamily="34" charset="0"/>
              </a:rPr>
              <a:t>SCM Commit </a:t>
            </a:r>
            <a:r>
              <a:rPr lang="en-US" sz="3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   Production</a:t>
            </a:r>
            <a:endParaRPr lang="en-US" sz="3200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648200" y="1371600"/>
            <a:ext cx="381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765258" y="4536723"/>
            <a:ext cx="4146884" cy="14830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Fat fingered updates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Forgetting configuration changes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Production server is pointed to the Dev DB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Several day deployments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Service down for several days</a:t>
            </a:r>
          </a:p>
          <a:p>
            <a:pPr marL="285750" indent="-285750">
              <a:buFontTx/>
              <a:buChar char="-"/>
            </a:pPr>
            <a:endParaRPr lang="en-US" sz="1600" dirty="0" err="1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3883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9425"/>
            <a:ext cx="8229600" cy="434975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What is Jenkins</a:t>
            </a:r>
            <a:endParaRPr lang="en-US" sz="3200" b="1" dirty="0"/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21" y="1652337"/>
            <a:ext cx="5576422" cy="43513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01517" y="1143000"/>
            <a:ext cx="6951883" cy="60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r>
              <a:rPr lang="en-US" sz="3200" dirty="0" smtClean="0">
                <a:latin typeface="Arial" pitchFamily="34" charset="0"/>
                <a:cs typeface="Arial" pitchFamily="34" charset="0"/>
              </a:rPr>
              <a:t>Commit </a:t>
            </a:r>
            <a:r>
              <a:rPr lang="en-US" sz="3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   Trigger 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Build </a:t>
            </a:r>
            <a:r>
              <a:rPr lang="en-US" sz="3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   Feedback</a:t>
            </a:r>
            <a:endParaRPr lang="en-US" sz="3200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743200" y="1371600"/>
            <a:ext cx="381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638800" y="1387642"/>
            <a:ext cx="381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041643" y="2590800"/>
            <a:ext cx="2645158" cy="1905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b="1" dirty="0" smtClean="0">
                <a:latin typeface="Arial" pitchFamily="34" charset="0"/>
                <a:cs typeface="Arial" pitchFamily="34" charset="0"/>
              </a:rPr>
              <a:t>With Jenkins</a:t>
            </a:r>
            <a:endParaRPr lang="en-US" b="1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Centralized build server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Broken Builds are now exposed to everyone</a:t>
            </a:r>
          </a:p>
        </p:txBody>
      </p:sp>
    </p:spTree>
    <p:extLst>
      <p:ext uri="{BB962C8B-B14F-4D97-AF65-F5344CB8AC3E}">
        <p14:creationId xmlns:p14="http://schemas.microsoft.com/office/powerpoint/2010/main" val="419050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October 01, 2013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2133600"/>
            <a:ext cx="8105273" cy="230204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en-US" sz="4000" dirty="0" smtClean="0">
                <a:latin typeface="Arial" pitchFamily="34" charset="0"/>
                <a:cs typeface="Arial" pitchFamily="34" charset="0"/>
              </a:rPr>
              <a:t>Why is this date important in the </a:t>
            </a:r>
          </a:p>
          <a:p>
            <a:pPr algn="ctr"/>
            <a:r>
              <a:rPr lang="en-US" sz="4000" dirty="0" smtClean="0">
                <a:latin typeface="Arial" pitchFamily="34" charset="0"/>
                <a:cs typeface="Arial" pitchFamily="34" charset="0"/>
              </a:rPr>
              <a:t>history of software development?</a:t>
            </a:r>
            <a:endParaRPr lang="en-US" sz="40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3665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smtClean="0"/>
              <a:t>HealthCare.gov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4219074" y="3593432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healthcaregov-fix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417763"/>
            <a:ext cx="70119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365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ptum">
  <a:themeElements>
    <a:clrScheme name="Optum Ted">
      <a:dk1>
        <a:srgbClr val="53565A"/>
      </a:dk1>
      <a:lt1>
        <a:sysClr val="window" lastClr="FFFFFF"/>
      </a:lt1>
      <a:dk2>
        <a:srgbClr val="EAAA00"/>
      </a:dk2>
      <a:lt2>
        <a:srgbClr val="B1B3B3"/>
      </a:lt2>
      <a:accent1>
        <a:srgbClr val="E87722"/>
      </a:accent1>
      <a:accent2>
        <a:srgbClr val="008770"/>
      </a:accent2>
      <a:accent3>
        <a:srgbClr val="00549F"/>
      </a:accent3>
      <a:accent4>
        <a:srgbClr val="888B8D"/>
      </a:accent4>
      <a:accent5>
        <a:srgbClr val="739600"/>
      </a:accent5>
      <a:accent6>
        <a:srgbClr val="E87722"/>
      </a:accent6>
      <a:hlink>
        <a:srgbClr val="F2A900"/>
      </a:hlink>
      <a:folHlink>
        <a:srgbClr val="9E7722"/>
      </a:folHlink>
    </a:clrScheme>
    <a:fontScheme name="Optu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rIns="45720" rtlCol="0" anchor="ctr"/>
      <a:lstStyle>
        <a:defPPr algn="ctr"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dirty="0" err="1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5_Optum">
  <a:themeElements>
    <a:clrScheme name="Optum Ted">
      <a:dk1>
        <a:srgbClr val="53565A"/>
      </a:dk1>
      <a:lt1>
        <a:sysClr val="window" lastClr="FFFFFF"/>
      </a:lt1>
      <a:dk2>
        <a:srgbClr val="EAAA00"/>
      </a:dk2>
      <a:lt2>
        <a:srgbClr val="B1B3B3"/>
      </a:lt2>
      <a:accent1>
        <a:srgbClr val="E87722"/>
      </a:accent1>
      <a:accent2>
        <a:srgbClr val="008770"/>
      </a:accent2>
      <a:accent3>
        <a:srgbClr val="00549F"/>
      </a:accent3>
      <a:accent4>
        <a:srgbClr val="888B8D"/>
      </a:accent4>
      <a:accent5>
        <a:srgbClr val="739600"/>
      </a:accent5>
      <a:accent6>
        <a:srgbClr val="E87722"/>
      </a:accent6>
      <a:hlink>
        <a:srgbClr val="F2A900"/>
      </a:hlink>
      <a:folHlink>
        <a:srgbClr val="9E7722"/>
      </a:folHlink>
    </a:clrScheme>
    <a:fontScheme name="Optu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rIns="45720" rtlCol="0" anchor="ctr"/>
      <a:lstStyle>
        <a:defPPr algn="ctr"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dirty="0" err="1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Custom Design">
  <a:themeElements>
    <a:clrScheme name="Optum Palette">
      <a:dk1>
        <a:srgbClr val="63666A"/>
      </a:dk1>
      <a:lt1>
        <a:srgbClr val="FFFFFF"/>
      </a:lt1>
      <a:dk2>
        <a:srgbClr val="63666A"/>
      </a:dk2>
      <a:lt2>
        <a:srgbClr val="0D776E"/>
      </a:lt2>
      <a:accent1>
        <a:srgbClr val="D45D00"/>
      </a:accent1>
      <a:accent2>
        <a:srgbClr val="D19000"/>
      </a:accent2>
      <a:accent3>
        <a:srgbClr val="0D776E"/>
      </a:accent3>
      <a:accent4>
        <a:srgbClr val="535659"/>
      </a:accent4>
      <a:accent5>
        <a:srgbClr val="96172E"/>
      </a:accent5>
      <a:accent6>
        <a:srgbClr val="8E9300"/>
      </a:accent6>
      <a:hlink>
        <a:srgbClr val="96172E"/>
      </a:hlink>
      <a:folHlink>
        <a:srgbClr val="8E93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70948</TotalTime>
  <Words>563</Words>
  <Application>Microsoft Macintosh PowerPoint</Application>
  <PresentationFormat>On-screen Show (4:3)</PresentationFormat>
  <Paragraphs>154</Paragraphs>
  <Slides>30</Slides>
  <Notes>11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Calibri</vt:lpstr>
      <vt:lpstr>Wingdings</vt:lpstr>
      <vt:lpstr>Arial</vt:lpstr>
      <vt:lpstr>Optum</vt:lpstr>
      <vt:lpstr>5_Optum</vt:lpstr>
      <vt:lpstr>Custom Design</vt:lpstr>
      <vt:lpstr>PowerPoint Presentation</vt:lpstr>
      <vt:lpstr>Eric Starr</vt:lpstr>
      <vt:lpstr>Optum – A Health Services and Innovation Company</vt:lpstr>
      <vt:lpstr>Agenda for 1st Presentation</vt:lpstr>
      <vt:lpstr>Agenda for 2nd Presentation</vt:lpstr>
      <vt:lpstr>What Problem Are We Trying to Solve</vt:lpstr>
      <vt:lpstr>What is Jenkins</vt:lpstr>
      <vt:lpstr>October 01, 2013</vt:lpstr>
      <vt:lpstr>HealthCare.gov</vt:lpstr>
      <vt:lpstr>HealthCare.gov – October 01, 2013</vt:lpstr>
      <vt:lpstr>Can You Throw Money at the Problem?</vt:lpstr>
      <vt:lpstr>Day 0 - Coming to Save America’s Healthcare</vt:lpstr>
      <vt:lpstr>Day 1 &amp; 2 We Couldn’t believe What We Saw</vt:lpstr>
      <vt:lpstr>Day 3 and Beyond Our Frustrations Grew</vt:lpstr>
      <vt:lpstr>Finally – Victory – Nov 30, 2013</vt:lpstr>
      <vt:lpstr>HealthCare.gov</vt:lpstr>
      <vt:lpstr>HealthCare.gov – What did they do right?</vt:lpstr>
      <vt:lpstr>HealthCare.gov – What Did They do Wrong?</vt:lpstr>
      <vt:lpstr>The Real Presentation Begins Here</vt:lpstr>
      <vt:lpstr>What is a Jenkins Pipeline</vt:lpstr>
      <vt:lpstr>Jenkins UI and Job Config</vt:lpstr>
      <vt:lpstr>Jenkins UI and Job Config</vt:lpstr>
      <vt:lpstr>Jenkins Pipeline as Code</vt:lpstr>
      <vt:lpstr>Jenkins Pipeline Stages</vt:lpstr>
      <vt:lpstr>Global Pipeline Library</vt:lpstr>
      <vt:lpstr>What Can We Automate?</vt:lpstr>
      <vt:lpstr>Aligning Dev, QA, OPS, Security, etc…</vt:lpstr>
      <vt:lpstr>Where to Get More Help</vt:lpstr>
      <vt:lpstr>PowerPoint Presentation</vt:lpstr>
      <vt:lpstr>PowerPoint Presentation</vt:lpstr>
    </vt:vector>
  </TitlesOfParts>
  <Company>UnitedHealth Group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Syverson, Derek J</dc:creator>
  <cp:lastModifiedBy>Microsoft Office User</cp:lastModifiedBy>
  <cp:revision>398</cp:revision>
  <dcterms:created xsi:type="dcterms:W3CDTF">2015-08-07T13:08:16Z</dcterms:created>
  <dcterms:modified xsi:type="dcterms:W3CDTF">2017-10-11T13:24:56Z</dcterms:modified>
</cp:coreProperties>
</file>